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838" r:id="rId2"/>
    <p:sldId id="1822" r:id="rId3"/>
    <p:sldId id="1828" r:id="rId4"/>
    <p:sldId id="1863" r:id="rId5"/>
    <p:sldId id="1864" r:id="rId6"/>
    <p:sldId id="1865" r:id="rId7"/>
    <p:sldId id="1866" r:id="rId8"/>
    <p:sldId id="1856" r:id="rId9"/>
    <p:sldId id="1862" r:id="rId10"/>
    <p:sldId id="1777" r:id="rId11"/>
    <p:sldId id="1778" r:id="rId12"/>
    <p:sldId id="1831" r:id="rId13"/>
    <p:sldId id="1853" r:id="rId14"/>
    <p:sldId id="1855" r:id="rId15"/>
    <p:sldId id="1854" r:id="rId16"/>
    <p:sldId id="1847" r:id="rId17"/>
    <p:sldId id="1848" r:id="rId18"/>
    <p:sldId id="1824" r:id="rId19"/>
    <p:sldId id="1845" r:id="rId20"/>
    <p:sldId id="1846" r:id="rId21"/>
    <p:sldId id="1874" r:id="rId22"/>
    <p:sldId id="1838" r:id="rId23"/>
    <p:sldId id="1861" r:id="rId24"/>
    <p:sldId id="1860" r:id="rId25"/>
    <p:sldId id="1823" r:id="rId26"/>
    <p:sldId id="1840" r:id="rId27"/>
    <p:sldId id="1850" r:id="rId28"/>
    <p:sldId id="1826" r:id="rId29"/>
    <p:sldId id="1871" r:id="rId30"/>
    <p:sldId id="1869" r:id="rId31"/>
    <p:sldId id="1870" r:id="rId32"/>
    <p:sldId id="1836" r:id="rId33"/>
    <p:sldId id="1842" r:id="rId34"/>
    <p:sldId id="1825" r:id="rId35"/>
    <p:sldId id="1872" r:id="rId36"/>
    <p:sldId id="1851" r:id="rId37"/>
    <p:sldId id="1873" r:id="rId38"/>
    <p:sldId id="849" r:id="rId39"/>
  </p:sldIdLst>
  <p:sldSz cx="12192000" cy="6858000"/>
  <p:notesSz cx="7010400" cy="9296400"/>
  <p:embeddedFontLst>
    <p:embeddedFont>
      <p:font typeface="B Homa" panose="00000400000000000000" pitchFamily="2" charset="-78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B Zar" panose="00000400000000000000" pitchFamily="2" charset="-78"/>
      <p:regular r:id="rId47"/>
      <p:bold r:id="rId48"/>
    </p:embeddedFont>
    <p:embeddedFont>
      <p:font typeface="Century Gothic" panose="020B0502020202020204" pitchFamily="34" charset="0"/>
      <p:regular r:id="rId49"/>
      <p:bold r:id="rId50"/>
      <p:italic r:id="rId51"/>
      <p:boldItalic r:id="rId52"/>
    </p:embeddedFont>
    <p:embeddedFont>
      <p:font typeface="B Mitra" panose="00000400000000000000" pitchFamily="2" charset="-78"/>
      <p:regular r:id="rId53"/>
      <p:bold r:id="rId54"/>
    </p:embeddedFont>
    <p:embeddedFont>
      <p:font typeface="B Titr" panose="00000700000000000000" pitchFamily="2" charset="-78"/>
      <p:bold r:id="rId55"/>
    </p:embeddedFont>
    <p:embeddedFont>
      <p:font typeface="B Yekan" panose="00000400000000000000" pitchFamily="2" charset="-78"/>
      <p:regular r:id="rId56"/>
    </p:embeddedFont>
    <p:embeddedFont>
      <p:font typeface="Aharoni" panose="020B0604020202020204" charset="-79"/>
      <p:bold r:id="rId57"/>
    </p:embeddedFont>
    <p:embeddedFont>
      <p:font typeface="B Nazanin" panose="00000400000000000000" pitchFamily="2" charset="-78"/>
      <p:regular r:id="rId58"/>
      <p:bold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DBE"/>
    <a:srgbClr val="2683C6"/>
    <a:srgbClr val="00FF00"/>
    <a:srgbClr val="009900"/>
    <a:srgbClr val="00FFCC"/>
    <a:srgbClr val="035D9E"/>
    <a:srgbClr val="336699"/>
    <a:srgbClr val="049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374" autoAdjust="0"/>
  </p:normalViewPr>
  <p:slideViewPr>
    <p:cSldViewPr snapToGrid="0">
      <p:cViewPr varScale="1">
        <p:scale>
          <a:sx n="88" d="100"/>
          <a:sy n="88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97619568387298E-2"/>
          <c:y val="7.9264295640654681E-2"/>
          <c:w val="0.91783154709827941"/>
          <c:h val="0.84865338232404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عملکرد 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rgbClr val="FF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6B-4D64-8EFB-77C8F683262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6B-4D64-8EFB-77C8F683262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6B-4D64-8EFB-77C8F683262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6B-4D64-8EFB-77C8F683262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6B-4D64-8EFB-77C8F683262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6B-4D64-8EFB-77C8F683262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6B-4D64-8EFB-77C8F683262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6B-4D64-8EFB-77C8F683262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06B-4D64-8EFB-77C8F683262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6B-4D64-8EFB-77C8F6832627}"/>
                </c:ext>
              </c:extLst>
            </c:dLbl>
            <c:dLbl>
              <c:idx val="20"/>
              <c:layout>
                <c:manualLayout>
                  <c:x val="-6.0214348206475889E-3"/>
                  <c:y val="-4.0629765546059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06B-4D64-8EFB-77C8F6832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Sheet1!$A$2:$A$22</c:f>
              <c:numCache>
                <c:formatCode>General</c:formatCode>
                <c:ptCount val="21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  <c:pt idx="15">
                  <c:v>1397</c:v>
                </c:pt>
                <c:pt idx="16">
                  <c:v>1398</c:v>
                </c:pt>
                <c:pt idx="17">
                  <c:v>1399</c:v>
                </c:pt>
                <c:pt idx="18">
                  <c:v>1400</c:v>
                </c:pt>
                <c:pt idx="19">
                  <c:v>1401</c:v>
                </c:pt>
                <c:pt idx="20">
                  <c:v>1402</c:v>
                </c:pt>
              </c:numCache>
            </c:numRef>
          </c:xVal>
          <c:yVal>
            <c:numRef>
              <c:f>Sheet1!$B$2:$B$22</c:f>
              <c:numCache>
                <c:formatCode>#,##0.0</c:formatCode>
                <c:ptCount val="21"/>
                <c:pt idx="0" formatCode="#,##0">
                  <c:v>122.00725513905684</c:v>
                </c:pt>
                <c:pt idx="1">
                  <c:v>120.93023255813954</c:v>
                </c:pt>
                <c:pt idx="2">
                  <c:v>147.18232044198894</c:v>
                </c:pt>
                <c:pt idx="3">
                  <c:v>140.972972972973</c:v>
                </c:pt>
                <c:pt idx="4">
                  <c:v>181.80851063829786</c:v>
                </c:pt>
                <c:pt idx="5">
                  <c:v>448.4210526315789</c:v>
                </c:pt>
                <c:pt idx="6">
                  <c:v>278.88888888888891</c:v>
                </c:pt>
                <c:pt idx="7">
                  <c:v>400.19417475728153</c:v>
                </c:pt>
                <c:pt idx="8">
                  <c:v>477.16666666666669</c:v>
                </c:pt>
                <c:pt idx="9">
                  <c:v>132.28124999999997</c:v>
                </c:pt>
                <c:pt idx="10">
                  <c:v>202.75862068965515</c:v>
                </c:pt>
                <c:pt idx="11">
                  <c:v>386.21875</c:v>
                </c:pt>
                <c:pt idx="12">
                  <c:v>557.08571428571429</c:v>
                </c:pt>
                <c:pt idx="13">
                  <c:v>584.54054054054041</c:v>
                </c:pt>
                <c:pt idx="14">
                  <c:v>448.28571428571428</c:v>
                </c:pt>
                <c:pt idx="15">
                  <c:v>164.79090909090908</c:v>
                </c:pt>
                <c:pt idx="16">
                  <c:v>103.85714285714285</c:v>
                </c:pt>
                <c:pt idx="17">
                  <c:v>62.863999999999997</c:v>
                </c:pt>
                <c:pt idx="18">
                  <c:v>104.78125</c:v>
                </c:pt>
                <c:pt idx="19">
                  <c:v>98.765217391304361</c:v>
                </c:pt>
                <c:pt idx="20">
                  <c:v>133.23636363636362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82-4B03-8026-A491225AB9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مصوب 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06B-4D64-8EFB-77C8F683262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06B-4D64-8EFB-77C8F683262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06B-4D64-8EFB-77C8F683262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06B-4D64-8EFB-77C8F683262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06B-4D64-8EFB-77C8F683262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06B-4D64-8EFB-77C8F683262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06B-4D64-8EFB-77C8F683262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06B-4D64-8EFB-77C8F683262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06B-4D64-8EFB-77C8F683262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06B-4D64-8EFB-77C8F6832627}"/>
                </c:ext>
              </c:extLst>
            </c:dLbl>
            <c:dLbl>
              <c:idx val="20"/>
              <c:layout>
                <c:manualLayout>
                  <c:x val="-6.018518518518519E-4"/>
                  <c:y val="2.4522718627530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06B-4D64-8EFB-77C8F6832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Sheet1!$A$2:$A$22</c:f>
              <c:numCache>
                <c:formatCode>General</c:formatCode>
                <c:ptCount val="21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  <c:pt idx="15">
                  <c:v>1397</c:v>
                </c:pt>
                <c:pt idx="16">
                  <c:v>1398</c:v>
                </c:pt>
                <c:pt idx="17">
                  <c:v>1399</c:v>
                </c:pt>
                <c:pt idx="18">
                  <c:v>1400</c:v>
                </c:pt>
                <c:pt idx="19">
                  <c:v>1401</c:v>
                </c:pt>
                <c:pt idx="20">
                  <c:v>1402</c:v>
                </c:pt>
              </c:numCache>
            </c:numRef>
          </c:xVal>
          <c:yVal>
            <c:numRef>
              <c:f>Sheet1!$C$2:$C$22</c:f>
              <c:numCache>
                <c:formatCode>#,##0.0</c:formatCode>
                <c:ptCount val="21"/>
                <c:pt idx="0" formatCode="#,##0">
                  <c:v>145.70737605804109</c:v>
                </c:pt>
                <c:pt idx="1">
                  <c:v>124.53488372093024</c:v>
                </c:pt>
                <c:pt idx="2">
                  <c:v>150.0552486187845</c:v>
                </c:pt>
                <c:pt idx="3">
                  <c:v>149.72972972972974</c:v>
                </c:pt>
                <c:pt idx="4">
                  <c:v>249.14893617021278</c:v>
                </c:pt>
                <c:pt idx="5">
                  <c:v>689.26315789473676</c:v>
                </c:pt>
                <c:pt idx="6">
                  <c:v>353.33333333333331</c:v>
                </c:pt>
                <c:pt idx="7">
                  <c:v>683.78640776699035</c:v>
                </c:pt>
                <c:pt idx="8">
                  <c:v>604.41666666666674</c:v>
                </c:pt>
                <c:pt idx="9">
                  <c:v>272.625</c:v>
                </c:pt>
                <c:pt idx="10">
                  <c:v>281.68965517241378</c:v>
                </c:pt>
                <c:pt idx="11">
                  <c:v>636.71875</c:v>
                </c:pt>
                <c:pt idx="12">
                  <c:v>787.97142857142853</c:v>
                </c:pt>
                <c:pt idx="13">
                  <c:v>713.40540540540542</c:v>
                </c:pt>
                <c:pt idx="14">
                  <c:v>660.5</c:v>
                </c:pt>
                <c:pt idx="15">
                  <c:v>183.38181818181818</c:v>
                </c:pt>
                <c:pt idx="16">
                  <c:v>109.38571428571429</c:v>
                </c:pt>
                <c:pt idx="17">
                  <c:v>85.36</c:v>
                </c:pt>
                <c:pt idx="18">
                  <c:v>76.984375</c:v>
                </c:pt>
                <c:pt idx="19">
                  <c:v>53.533913043478258</c:v>
                </c:pt>
                <c:pt idx="20">
                  <c:v>86.441818181818178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782-4B03-8026-A491225AB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143136"/>
        <c:axId val="173143696"/>
      </c:scatterChart>
      <c:valAx>
        <c:axId val="173143136"/>
        <c:scaling>
          <c:orientation val="minMax"/>
          <c:max val="1402"/>
          <c:min val="13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43696"/>
        <c:crosses val="autoZero"/>
        <c:crossBetween val="midCat"/>
        <c:majorUnit val="1"/>
      </c:valAx>
      <c:valAx>
        <c:axId val="17314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dirty="0" smtClean="0"/>
                  <a:t>میلیون دلار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046296296296295E-2"/>
              <c:y val="4.2574320545417881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43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4016203703703714E-2"/>
          <c:y val="7.8744633802758035E-2"/>
          <c:w val="0.20913194444444444"/>
          <c:h val="0.1737716371079480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8536745406824E-2"/>
          <c:y val="4.8067339481122587E-2"/>
          <c:w val="0.90568268810148744"/>
          <c:h val="0.885962832661247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کل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16226</c:v>
                </c:pt>
                <c:pt idx="1">
                  <c:v>16357</c:v>
                </c:pt>
                <c:pt idx="2">
                  <c:v>16828</c:v>
                </c:pt>
                <c:pt idx="3">
                  <c:v>16549</c:v>
                </c:pt>
                <c:pt idx="4">
                  <c:v>17373</c:v>
                </c:pt>
                <c:pt idx="5">
                  <c:v>19848</c:v>
                </c:pt>
                <c:pt idx="6">
                  <c:v>21406</c:v>
                </c:pt>
                <c:pt idx="7">
                  <c:v>21633</c:v>
                </c:pt>
                <c:pt idx="8">
                  <c:v>21726</c:v>
                </c:pt>
                <c:pt idx="9">
                  <c:v>21816</c:v>
                </c:pt>
                <c:pt idx="10">
                  <c:v>22001</c:v>
                </c:pt>
                <c:pt idx="11">
                  <c:v>22082</c:v>
                </c:pt>
                <c:pt idx="12">
                  <c:v>22230</c:v>
                </c:pt>
                <c:pt idx="13">
                  <c:v>22562</c:v>
                </c:pt>
                <c:pt idx="14">
                  <c:v>22715</c:v>
                </c:pt>
                <c:pt idx="15">
                  <c:v>22803</c:v>
                </c:pt>
                <c:pt idx="16">
                  <c:v>24089</c:v>
                </c:pt>
                <c:pt idx="17">
                  <c:v>24546</c:v>
                </c:pt>
                <c:pt idx="18">
                  <c:v>25395</c:v>
                </c:pt>
                <c:pt idx="19">
                  <c:v>26110</c:v>
                </c:pt>
                <c:pt idx="20">
                  <c:v>26444</c:v>
                </c:pt>
                <c:pt idx="21">
                  <c:v>28002</c:v>
                </c:pt>
                <c:pt idx="22">
                  <c:v>29925</c:v>
                </c:pt>
                <c:pt idx="23">
                  <c:v>30891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6A-4ABF-A8E8-F79ABFEDAD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آماده بکار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Sheet1!$C$2:$C$25</c:f>
              <c:numCache>
                <c:formatCode>General</c:formatCode>
                <c:ptCount val="24"/>
                <c:pt idx="0">
                  <c:v>14017</c:v>
                </c:pt>
                <c:pt idx="1">
                  <c:v>13363</c:v>
                </c:pt>
                <c:pt idx="2">
                  <c:v>14754</c:v>
                </c:pt>
                <c:pt idx="3">
                  <c:v>15206</c:v>
                </c:pt>
                <c:pt idx="4">
                  <c:v>16328</c:v>
                </c:pt>
                <c:pt idx="5">
                  <c:v>18299</c:v>
                </c:pt>
                <c:pt idx="6">
                  <c:v>19800</c:v>
                </c:pt>
                <c:pt idx="7">
                  <c:v>20375</c:v>
                </c:pt>
                <c:pt idx="8">
                  <c:v>20513</c:v>
                </c:pt>
                <c:pt idx="9">
                  <c:v>20612</c:v>
                </c:pt>
                <c:pt idx="10">
                  <c:v>20374</c:v>
                </c:pt>
                <c:pt idx="11">
                  <c:v>19771</c:v>
                </c:pt>
                <c:pt idx="12">
                  <c:v>20446</c:v>
                </c:pt>
                <c:pt idx="13">
                  <c:v>20798</c:v>
                </c:pt>
                <c:pt idx="14">
                  <c:v>21234</c:v>
                </c:pt>
                <c:pt idx="15">
                  <c:v>21651</c:v>
                </c:pt>
                <c:pt idx="16">
                  <c:v>22678</c:v>
                </c:pt>
                <c:pt idx="17">
                  <c:v>23146</c:v>
                </c:pt>
                <c:pt idx="18">
                  <c:v>24310</c:v>
                </c:pt>
                <c:pt idx="19">
                  <c:v>24394</c:v>
                </c:pt>
                <c:pt idx="20">
                  <c:v>24045</c:v>
                </c:pt>
                <c:pt idx="21">
                  <c:v>26309</c:v>
                </c:pt>
                <c:pt idx="22">
                  <c:v>27685</c:v>
                </c:pt>
                <c:pt idx="23">
                  <c:v>27341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F6A-4ABF-A8E8-F79ABFEDA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0511375"/>
        <c:axId val="1960511791"/>
      </c:scatterChart>
      <c:valAx>
        <c:axId val="1960511375"/>
        <c:scaling>
          <c:orientation val="minMax"/>
          <c:max val="1402"/>
          <c:min val="137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791"/>
        <c:crosses val="autoZero"/>
        <c:crossBetween val="midCat"/>
        <c:majorUnit val="1"/>
      </c:valAx>
      <c:valAx>
        <c:axId val="196051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3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627314814814819"/>
          <c:y val="4.7899198468922502E-2"/>
          <c:w val="0.11868055555555558"/>
          <c:h val="0.1718268576212399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0.86386047084925432</c:v>
                </c:pt>
                <c:pt idx="1">
                  <c:v>0.8169591000794767</c:v>
                </c:pt>
                <c:pt idx="2">
                  <c:v>0.87675303066318044</c:v>
                </c:pt>
                <c:pt idx="3">
                  <c:v>0.91884706024533203</c:v>
                </c:pt>
                <c:pt idx="4">
                  <c:v>0.93984919127381572</c:v>
                </c:pt>
                <c:pt idx="5">
                  <c:v>0.92195687222893996</c:v>
                </c:pt>
                <c:pt idx="6">
                  <c:v>0.92497430626927035</c:v>
                </c:pt>
                <c:pt idx="7">
                  <c:v>0.94184810243609296</c:v>
                </c:pt>
                <c:pt idx="8">
                  <c:v>0.94416827763969435</c:v>
                </c:pt>
                <c:pt idx="9">
                  <c:v>0.94481114778144482</c:v>
                </c:pt>
                <c:pt idx="10">
                  <c:v>0.92604881596291078</c:v>
                </c:pt>
                <c:pt idx="11">
                  <c:v>0.89534462458110675</c:v>
                </c:pt>
                <c:pt idx="12">
                  <c:v>0.91974808816914078</c:v>
                </c:pt>
                <c:pt idx="13">
                  <c:v>0.92181544189344922</c:v>
                </c:pt>
                <c:pt idx="14">
                  <c:v>0.93480079242791103</c:v>
                </c:pt>
                <c:pt idx="15">
                  <c:v>0.9494803315353243</c:v>
                </c:pt>
                <c:pt idx="16">
                  <c:v>0.94142554693013414</c:v>
                </c:pt>
                <c:pt idx="17">
                  <c:v>0.94296423042450905</c:v>
                </c:pt>
                <c:pt idx="18">
                  <c:v>0.95727505414451664</c:v>
                </c:pt>
                <c:pt idx="19">
                  <c:v>0.93427805438529299</c:v>
                </c:pt>
                <c:pt idx="20">
                  <c:v>0.90927998789895625</c:v>
                </c:pt>
                <c:pt idx="21">
                  <c:v>0.93954003285479604</c:v>
                </c:pt>
                <c:pt idx="22">
                  <c:v>0.92514619883040938</c:v>
                </c:pt>
                <c:pt idx="23">
                  <c:v>0.88507979670454173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E0C-4770-ACFA-655AB4907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6774383"/>
        <c:axId val="1946758991"/>
      </c:scatterChart>
      <c:valAx>
        <c:axId val="1946774383"/>
        <c:scaling>
          <c:orientation val="minMax"/>
          <c:max val="1402"/>
          <c:min val="137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58991"/>
        <c:crosses val="autoZero"/>
        <c:crossBetween val="midCat"/>
        <c:majorUnit val="1"/>
      </c:valAx>
      <c:valAx>
        <c:axId val="194675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7743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9122457349081363E-2"/>
                  <c:y val="-0.100651127933080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91-464A-9284-DA39FF21EF07}"/>
                </c:ext>
              </c:extLst>
            </c:dLbl>
            <c:dLbl>
              <c:idx val="3"/>
              <c:layout>
                <c:manualLayout>
                  <c:x val="-2.0026082677165356E-2"/>
                  <c:y val="-9.4438417444899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91-464A-9284-DA39FF21EF07}"/>
                </c:ext>
              </c:extLst>
            </c:dLbl>
            <c:dLbl>
              <c:idx val="7"/>
              <c:layout>
                <c:manualLayout>
                  <c:x val="-1.540887467191601E-2"/>
                  <c:y val="-7.5800285980358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91-464A-9284-DA39FF21EF07}"/>
                </c:ext>
              </c:extLst>
            </c:dLbl>
            <c:numFmt formatCode="[$-3010000]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1390</c:v>
                </c:pt>
                <c:pt idx="1">
                  <c:v>1391</c:v>
                </c:pt>
                <c:pt idx="2">
                  <c:v>1392</c:v>
                </c:pt>
                <c:pt idx="3">
                  <c:v>1393</c:v>
                </c:pt>
                <c:pt idx="4">
                  <c:v>1394</c:v>
                </c:pt>
                <c:pt idx="5">
                  <c:v>1395</c:v>
                </c:pt>
                <c:pt idx="6">
                  <c:v>1396</c:v>
                </c:pt>
                <c:pt idx="7">
                  <c:v>1397</c:v>
                </c:pt>
                <c:pt idx="8">
                  <c:v>1398</c:v>
                </c:pt>
                <c:pt idx="9">
                  <c:v>1399</c:v>
                </c:pt>
                <c:pt idx="10">
                  <c:v>1400</c:v>
                </c:pt>
                <c:pt idx="11">
                  <c:v>1401</c:v>
                </c:pt>
                <c:pt idx="12">
                  <c:v>1402</c:v>
                </c:pt>
                <c:pt idx="13">
                  <c:v>1403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66</c:v>
                </c:pt>
                <c:pt idx="1">
                  <c:v>20</c:v>
                </c:pt>
                <c:pt idx="2">
                  <c:v>67</c:v>
                </c:pt>
                <c:pt idx="3">
                  <c:v>43</c:v>
                </c:pt>
                <c:pt idx="4">
                  <c:v>33</c:v>
                </c:pt>
                <c:pt idx="5">
                  <c:v>51</c:v>
                </c:pt>
                <c:pt idx="6">
                  <c:v>64</c:v>
                </c:pt>
                <c:pt idx="7">
                  <c:v>25</c:v>
                </c:pt>
                <c:pt idx="8">
                  <c:v>29</c:v>
                </c:pt>
                <c:pt idx="9">
                  <c:v>17</c:v>
                </c:pt>
                <c:pt idx="10">
                  <c:v>5</c:v>
                </c:pt>
                <c:pt idx="11">
                  <c:v>10</c:v>
                </c:pt>
                <c:pt idx="12">
                  <c:v>15</c:v>
                </c:pt>
                <c:pt idx="1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91-464A-9284-DA39FF21E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1833600"/>
        <c:axId val="-51833056"/>
      </c:lineChart>
      <c:catAx>
        <c:axId val="-51833600"/>
        <c:scaling>
          <c:orientation val="minMax"/>
        </c:scaling>
        <c:delete val="0"/>
        <c:axPos val="b"/>
        <c:numFmt formatCode="[$-3010000]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en-US"/>
          </a:p>
        </c:txPr>
        <c:crossAx val="-51833056"/>
        <c:crosses val="autoZero"/>
        <c:auto val="1"/>
        <c:lblAlgn val="ctr"/>
        <c:lblOffset val="100"/>
        <c:noMultiLvlLbl val="0"/>
      </c:catAx>
      <c:valAx>
        <c:axId val="-51833056"/>
        <c:scaling>
          <c:orientation val="minMax"/>
        </c:scaling>
        <c:delete val="1"/>
        <c:axPos val="l"/>
        <c:numFmt formatCode="[$-3010000]0" sourceLinked="0"/>
        <c:majorTickMark val="none"/>
        <c:minorTickMark val="none"/>
        <c:tickLblPos val="nextTo"/>
        <c:crossAx val="-5183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cs typeface="B Titr" panose="00000700000000000000" pitchFamily="2" charset="-78"/>
        </a:defRPr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731481481482543E-4"/>
                  <c:y val="2.3159823073047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3718-4D35-878D-A18D2F6677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718-4D35-878D-A18D2F6677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718-4D35-878D-A18D2F6677C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718-4D35-878D-A18D2F6677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718-4D35-878D-A18D2F6677C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718-4D35-878D-A18D2F6677C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718-4D35-878D-A18D2F6677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718-4D35-878D-A18D2F6677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718-4D35-878D-A18D2F6677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718-4D35-878D-A18D2F6677C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718-4D35-878D-A18D2F6677C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718-4D35-878D-A18D2F6677C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718-4D35-878D-A18D2F6677C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718-4D35-878D-A18D2F6677C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718-4D35-878D-A18D2F6677C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718-4D35-878D-A18D2F6677C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718-4D35-878D-A18D2F6677C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18-4D35-878D-A18D2F6677C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718-4D35-878D-A18D2F6677C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18-4D35-878D-A18D2F6677C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18-4D35-878D-A18D2F6677C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18-4D35-878D-A18D2F6677C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18-4D35-878D-A18D2F6677CA}"/>
                </c:ext>
              </c:extLst>
            </c:dLbl>
            <c:dLbl>
              <c:idx val="23"/>
              <c:layout>
                <c:manualLayout>
                  <c:x val="-3.664351851851852E-2"/>
                  <c:y val="-6.7741440429252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3718-4D35-878D-A18D2F667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0\.0</c:formatCode>
                <c:ptCount val="24"/>
                <c:pt idx="0">
                  <c:v>138.30000000000001</c:v>
                </c:pt>
                <c:pt idx="1">
                  <c:v>147.5935317194527</c:v>
                </c:pt>
                <c:pt idx="2">
                  <c:v>149.48575388637761</c:v>
                </c:pt>
                <c:pt idx="3">
                  <c:v>148.02314368370298</c:v>
                </c:pt>
                <c:pt idx="4">
                  <c:v>150.61428788108597</c:v>
                </c:pt>
                <c:pt idx="5">
                  <c:v>165.13817095908686</c:v>
                </c:pt>
                <c:pt idx="6">
                  <c:v>158.02469135802468</c:v>
                </c:pt>
                <c:pt idx="7">
                  <c:v>160.94757499299129</c:v>
                </c:pt>
                <c:pt idx="8">
                  <c:v>163.31787024856331</c:v>
                </c:pt>
                <c:pt idx="9">
                  <c:v>166.96991668604733</c:v>
                </c:pt>
                <c:pt idx="10">
                  <c:v>170.40728136984819</c:v>
                </c:pt>
                <c:pt idx="11">
                  <c:v>170.12867769364863</c:v>
                </c:pt>
                <c:pt idx="12">
                  <c:v>170.88225251490559</c:v>
                </c:pt>
                <c:pt idx="13">
                  <c:v>173.88963307330653</c:v>
                </c:pt>
                <c:pt idx="14">
                  <c:v>171.66495655449197</c:v>
                </c:pt>
                <c:pt idx="15">
                  <c:v>168.39927331449334</c:v>
                </c:pt>
                <c:pt idx="16">
                  <c:v>168.11800915847158</c:v>
                </c:pt>
                <c:pt idx="17">
                  <c:v>166.59369268090646</c:v>
                </c:pt>
                <c:pt idx="18">
                  <c:v>169.69760678369948</c:v>
                </c:pt>
                <c:pt idx="19">
                  <c:v>170.72917148006101</c:v>
                </c:pt>
                <c:pt idx="20">
                  <c:v>172.29923244357886</c:v>
                </c:pt>
                <c:pt idx="21">
                  <c:v>169.90000564939834</c:v>
                </c:pt>
                <c:pt idx="22">
                  <c:v>171.57852240613647</c:v>
                </c:pt>
                <c:pt idx="23">
                  <c:v>177.01123595505618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B0-450B-83A6-C85956F2F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789343"/>
        <c:axId val="1345795167"/>
      </c:scatterChart>
      <c:valAx>
        <c:axId val="1345789343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795167"/>
        <c:crosses val="autoZero"/>
        <c:crossBetween val="midCat"/>
        <c:majorUnit val="1"/>
      </c:valAx>
      <c:valAx>
        <c:axId val="1345795167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7893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06295567220766E-2"/>
          <c:y val="4.5261306820228109E-2"/>
          <c:w val="0.9362904636920385"/>
          <c:h val="0.885962832661247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طول کل خطوط ریلی به مساحت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734999270924467E-2"/>
                  <c:y val="2.71133458227563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839-4F69-A62F-66B8C2F554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839-4F69-A62F-66B8C2F554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839-4F69-A62F-66B8C2F554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839-4F69-A62F-66B8C2F554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839-4F69-A62F-66B8C2F554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839-4F69-A62F-66B8C2F554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839-4F69-A62F-66B8C2F554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839-4F69-A62F-66B8C2F554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839-4F69-A62F-66B8C2F5545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839-4F69-A62F-66B8C2F5545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839-4F69-A62F-66B8C2F5545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839-4F69-A62F-66B8C2F5545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839-4F69-A62F-66B8C2F5545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839-4F69-A62F-66B8C2F5545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839-4F69-A62F-66B8C2F5545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839-4F69-A62F-66B8C2F5545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839-4F69-A62F-66B8C2F5545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39-4F69-A62F-66B8C2F5545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39-4F69-A62F-66B8C2F5545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39-4F69-A62F-66B8C2F5545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39-4F69-A62F-66B8C2F5545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9-4F69-A62F-66B8C2F5545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839-4F69-A62F-66B8C2F55458}"/>
                </c:ext>
              </c:extLst>
            </c:dLbl>
            <c:dLbl>
              <c:idx val="23"/>
              <c:layout>
                <c:manualLayout>
                  <c:x val="-1.9282407407407408E-2"/>
                  <c:y val="-7.1097797308550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839-4F69-A62F-66B8C2F55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5.2633495145631066</c:v>
                </c:pt>
                <c:pt idx="1">
                  <c:v>5.6158980582524274</c:v>
                </c:pt>
                <c:pt idx="2">
                  <c:v>5.7591019417475726</c:v>
                </c:pt>
                <c:pt idx="3">
                  <c:v>5.7748786407766994</c:v>
                </c:pt>
                <c:pt idx="4">
                  <c:v>6.025485436893204</c:v>
                </c:pt>
                <c:pt idx="5">
                  <c:v>6.6104368932038833</c:v>
                </c:pt>
                <c:pt idx="6">
                  <c:v>6.7572815533980579</c:v>
                </c:pt>
                <c:pt idx="7">
                  <c:v>6.967233009708738</c:v>
                </c:pt>
                <c:pt idx="8">
                  <c:v>7.1565533980582527</c:v>
                </c:pt>
                <c:pt idx="9">
                  <c:v>7.4059466019417473</c:v>
                </c:pt>
                <c:pt idx="10">
                  <c:v>7.6571601941747574</c:v>
                </c:pt>
                <c:pt idx="11">
                  <c:v>7.7578883495145634</c:v>
                </c:pt>
                <c:pt idx="12">
                  <c:v>7.8956310679611654</c:v>
                </c:pt>
                <c:pt idx="13">
                  <c:v>8.0345873786407775</c:v>
                </c:pt>
                <c:pt idx="14">
                  <c:v>8.0200242718446599</c:v>
                </c:pt>
                <c:pt idx="15">
                  <c:v>8.099514563106796</c:v>
                </c:pt>
                <c:pt idx="16">
                  <c:v>8.1535194174757279</c:v>
                </c:pt>
                <c:pt idx="17">
                  <c:v>8.5424757281553401</c:v>
                </c:pt>
                <c:pt idx="18">
                  <c:v>8.8161407766990294</c:v>
                </c:pt>
                <c:pt idx="19">
                  <c:v>8.9678398058252426</c:v>
                </c:pt>
                <c:pt idx="20">
                  <c:v>9.1262135922330092</c:v>
                </c:pt>
                <c:pt idx="21">
                  <c:v>9.1243932038834945</c:v>
                </c:pt>
                <c:pt idx="22">
                  <c:v>9.2839805825242721</c:v>
                </c:pt>
                <c:pt idx="23">
                  <c:v>9.56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C8-45BC-BB2D-2034B9827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3211679"/>
        <c:axId val="2003220415"/>
      </c:scatterChart>
      <c:valAx>
        <c:axId val="2003211679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220415"/>
        <c:crosses val="autoZero"/>
        <c:crossBetween val="midCat"/>
        <c:majorUnit val="1"/>
      </c:valAx>
      <c:valAx>
        <c:axId val="200322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211679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19258530183724E-2"/>
          <c:y val="3.4037176176650141E-2"/>
          <c:w val="0.94160861402741325"/>
          <c:h val="0.885962832661247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واحد حمل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21.297999999999998</c:v>
                </c:pt>
                <c:pt idx="1">
                  <c:v>22.655999999999999</c:v>
                </c:pt>
                <c:pt idx="2">
                  <c:v>24.423999999999999</c:v>
                </c:pt>
                <c:pt idx="3">
                  <c:v>27.361999999999998</c:v>
                </c:pt>
                <c:pt idx="4">
                  <c:v>28.193999999999999</c:v>
                </c:pt>
                <c:pt idx="5">
                  <c:v>30.276</c:v>
                </c:pt>
                <c:pt idx="6">
                  <c:v>33.091000000000001</c:v>
                </c:pt>
                <c:pt idx="7">
                  <c:v>34.128999999999998</c:v>
                </c:pt>
                <c:pt idx="8">
                  <c:v>35.851828000000005</c:v>
                </c:pt>
                <c:pt idx="9">
                  <c:v>37.061334675000005</c:v>
                </c:pt>
                <c:pt idx="10">
                  <c:v>39.390002218999996</c:v>
                </c:pt>
                <c:pt idx="11">
                  <c:v>38.884999999999998</c:v>
                </c:pt>
                <c:pt idx="12">
                  <c:v>39.776000000000003</c:v>
                </c:pt>
                <c:pt idx="13">
                  <c:v>39.808999999999997</c:v>
                </c:pt>
                <c:pt idx="14">
                  <c:v>40.732999999999997</c:v>
                </c:pt>
                <c:pt idx="15">
                  <c:v>39.951999999999998</c:v>
                </c:pt>
                <c:pt idx="16">
                  <c:v>40.225000000000001</c:v>
                </c:pt>
                <c:pt idx="17">
                  <c:v>43.570999999999998</c:v>
                </c:pt>
                <c:pt idx="18">
                  <c:v>50.034999999999997</c:v>
                </c:pt>
                <c:pt idx="19">
                  <c:v>48.524999999999999</c:v>
                </c:pt>
                <c:pt idx="20">
                  <c:v>41.070999999999998</c:v>
                </c:pt>
                <c:pt idx="21">
                  <c:v>44.063000000000002</c:v>
                </c:pt>
                <c:pt idx="22">
                  <c:v>46.155000000000001</c:v>
                </c:pt>
                <c:pt idx="23">
                  <c:v>45.7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51C-41B8-9397-0C37EBB61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نفر کیلومتر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Sheet1!$C$2:$C$25</c:f>
              <c:numCache>
                <c:formatCode>General</c:formatCode>
                <c:ptCount val="24"/>
                <c:pt idx="0">
                  <c:v>7.1189999999999998</c:v>
                </c:pt>
                <c:pt idx="1">
                  <c:v>8.0429999999999993</c:v>
                </c:pt>
                <c:pt idx="2">
                  <c:v>8.5820000000000007</c:v>
                </c:pt>
                <c:pt idx="3">
                  <c:v>9.3140000000000001</c:v>
                </c:pt>
                <c:pt idx="4">
                  <c:v>10.012</c:v>
                </c:pt>
                <c:pt idx="5">
                  <c:v>11.148999999999999</c:v>
                </c:pt>
                <c:pt idx="6">
                  <c:v>12.548999999999999</c:v>
                </c:pt>
                <c:pt idx="7">
                  <c:v>13.9</c:v>
                </c:pt>
                <c:pt idx="8">
                  <c:v>15.312154</c:v>
                </c:pt>
                <c:pt idx="9">
                  <c:v>16.813952</c:v>
                </c:pt>
                <c:pt idx="10">
                  <c:v>17.610627899999997</c:v>
                </c:pt>
                <c:pt idx="11">
                  <c:v>17.876999999999999</c:v>
                </c:pt>
                <c:pt idx="12">
                  <c:v>17.172000000000001</c:v>
                </c:pt>
                <c:pt idx="13">
                  <c:v>17.408999999999999</c:v>
                </c:pt>
                <c:pt idx="14">
                  <c:v>16.271999999999998</c:v>
                </c:pt>
                <c:pt idx="15">
                  <c:v>14.938000000000001</c:v>
                </c:pt>
                <c:pt idx="16">
                  <c:v>12.981999999999999</c:v>
                </c:pt>
                <c:pt idx="17">
                  <c:v>13.272</c:v>
                </c:pt>
                <c:pt idx="18">
                  <c:v>15.176</c:v>
                </c:pt>
                <c:pt idx="19">
                  <c:v>14.875</c:v>
                </c:pt>
                <c:pt idx="20">
                  <c:v>5.1079999999999997</c:v>
                </c:pt>
                <c:pt idx="21">
                  <c:v>11.143000000000001</c:v>
                </c:pt>
                <c:pt idx="22">
                  <c:v>15.906000000000001</c:v>
                </c:pt>
                <c:pt idx="23">
                  <c:v>16.600000000000001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51C-41B8-9397-0C37EBB61F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تن کیلومتر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Sheet1!$D$2:$D$25</c:f>
              <c:numCache>
                <c:formatCode>General</c:formatCode>
                <c:ptCount val="24"/>
                <c:pt idx="0">
                  <c:v>14.179</c:v>
                </c:pt>
                <c:pt idx="1">
                  <c:v>14.613</c:v>
                </c:pt>
                <c:pt idx="2">
                  <c:v>15.842000000000001</c:v>
                </c:pt>
                <c:pt idx="3">
                  <c:v>18.047999999999998</c:v>
                </c:pt>
                <c:pt idx="4">
                  <c:v>18.181999999999999</c:v>
                </c:pt>
                <c:pt idx="5">
                  <c:v>19.126999999999999</c:v>
                </c:pt>
                <c:pt idx="6">
                  <c:v>20.542000000000002</c:v>
                </c:pt>
                <c:pt idx="7">
                  <c:v>20.228999999999999</c:v>
                </c:pt>
                <c:pt idx="8">
                  <c:v>20.539673999999998</c:v>
                </c:pt>
                <c:pt idx="9">
                  <c:v>20.247382675000001</c:v>
                </c:pt>
                <c:pt idx="10">
                  <c:v>21.779374318999999</c:v>
                </c:pt>
                <c:pt idx="11">
                  <c:v>21.007999999999999</c:v>
                </c:pt>
                <c:pt idx="12">
                  <c:v>22.603999999999999</c:v>
                </c:pt>
                <c:pt idx="13">
                  <c:v>22.4</c:v>
                </c:pt>
                <c:pt idx="14">
                  <c:v>24.460999999999999</c:v>
                </c:pt>
                <c:pt idx="15">
                  <c:v>25.013999999999999</c:v>
                </c:pt>
                <c:pt idx="16">
                  <c:v>27.242999999999999</c:v>
                </c:pt>
                <c:pt idx="17">
                  <c:v>30.298999999999999</c:v>
                </c:pt>
                <c:pt idx="18">
                  <c:v>34.859000000000002</c:v>
                </c:pt>
                <c:pt idx="19">
                  <c:v>33.65</c:v>
                </c:pt>
                <c:pt idx="20">
                  <c:v>35.963000000000001</c:v>
                </c:pt>
                <c:pt idx="21">
                  <c:v>32.92</c:v>
                </c:pt>
                <c:pt idx="22">
                  <c:v>30.248999999999999</c:v>
                </c:pt>
                <c:pt idx="23">
                  <c:v>29.1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51C-41B8-9397-0C37EBB61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644128"/>
        <c:axId val="187646208"/>
      </c:scatterChart>
      <c:valAx>
        <c:axId val="187644128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6208"/>
        <c:crosses val="autoZero"/>
        <c:crossBetween val="midCat"/>
        <c:majorUnit val="1"/>
      </c:valAx>
      <c:valAx>
        <c:axId val="18764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4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1700021872266"/>
          <c:y val="4.492855995508576E-2"/>
          <c:w val="8.2019630358705159E-2"/>
          <c:h val="0.1693502576136835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3175123942843E-2"/>
          <c:y val="8.5628826117452941E-2"/>
          <c:w val="0.92477599154272383"/>
          <c:h val="0.842288822234900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سوخت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#,##0</c:formatCode>
                <c:ptCount val="24"/>
                <c:pt idx="0" formatCode="General">
                  <c:v>207313</c:v>
                </c:pt>
                <c:pt idx="1">
                  <c:v>217591.76800000001</c:v>
                </c:pt>
                <c:pt idx="2">
                  <c:v>225262.386</c:v>
                </c:pt>
                <c:pt idx="3">
                  <c:v>243062.32699999999</c:v>
                </c:pt>
                <c:pt idx="4">
                  <c:v>245301.253</c:v>
                </c:pt>
                <c:pt idx="5">
                  <c:v>268159.71399999998</c:v>
                </c:pt>
                <c:pt idx="6">
                  <c:v>303699.299</c:v>
                </c:pt>
                <c:pt idx="7">
                  <c:v>304683.962</c:v>
                </c:pt>
                <c:pt idx="8">
                  <c:v>321888</c:v>
                </c:pt>
                <c:pt idx="9">
                  <c:v>326252</c:v>
                </c:pt>
                <c:pt idx="10">
                  <c:v>342715</c:v>
                </c:pt>
                <c:pt idx="11">
                  <c:v>342316</c:v>
                </c:pt>
                <c:pt idx="12">
                  <c:v>365723</c:v>
                </c:pt>
                <c:pt idx="13">
                  <c:v>386487</c:v>
                </c:pt>
                <c:pt idx="14">
                  <c:v>409000</c:v>
                </c:pt>
                <c:pt idx="15">
                  <c:v>404000</c:v>
                </c:pt>
                <c:pt idx="16">
                  <c:v>432000</c:v>
                </c:pt>
                <c:pt idx="17">
                  <c:v>467000</c:v>
                </c:pt>
                <c:pt idx="18">
                  <c:v>486000</c:v>
                </c:pt>
                <c:pt idx="19">
                  <c:v>481000</c:v>
                </c:pt>
                <c:pt idx="20">
                  <c:v>435000</c:v>
                </c:pt>
                <c:pt idx="21">
                  <c:v>467000</c:v>
                </c:pt>
                <c:pt idx="22">
                  <c:v>461000</c:v>
                </c:pt>
                <c:pt idx="23">
                  <c:v>441000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5AB-4A42-81BF-2E22CAE793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واحد حمل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Sheet1!$C$2:$C$25</c:f>
              <c:numCache>
                <c:formatCode>#,##0</c:formatCode>
                <c:ptCount val="24"/>
                <c:pt idx="0" formatCode="General">
                  <c:v>21298</c:v>
                </c:pt>
                <c:pt idx="1">
                  <c:v>22656</c:v>
                </c:pt>
                <c:pt idx="2">
                  <c:v>24424</c:v>
                </c:pt>
                <c:pt idx="3">
                  <c:v>27362</c:v>
                </c:pt>
                <c:pt idx="4">
                  <c:v>28194</c:v>
                </c:pt>
                <c:pt idx="5">
                  <c:v>30276</c:v>
                </c:pt>
                <c:pt idx="6">
                  <c:v>33091</c:v>
                </c:pt>
                <c:pt idx="7">
                  <c:v>34129</c:v>
                </c:pt>
                <c:pt idx="8">
                  <c:v>35851.828000000001</c:v>
                </c:pt>
                <c:pt idx="9">
                  <c:v>37061.334675000006</c:v>
                </c:pt>
                <c:pt idx="10">
                  <c:v>39390.002218999995</c:v>
                </c:pt>
                <c:pt idx="11">
                  <c:v>38885</c:v>
                </c:pt>
                <c:pt idx="12">
                  <c:v>39776</c:v>
                </c:pt>
                <c:pt idx="13">
                  <c:v>39809</c:v>
                </c:pt>
                <c:pt idx="14">
                  <c:v>40733</c:v>
                </c:pt>
                <c:pt idx="15">
                  <c:v>39952</c:v>
                </c:pt>
                <c:pt idx="16">
                  <c:v>40225</c:v>
                </c:pt>
                <c:pt idx="17">
                  <c:v>43571</c:v>
                </c:pt>
                <c:pt idx="18">
                  <c:v>50035</c:v>
                </c:pt>
                <c:pt idx="19">
                  <c:v>48525</c:v>
                </c:pt>
                <c:pt idx="20">
                  <c:v>41071</c:v>
                </c:pt>
                <c:pt idx="21">
                  <c:v>44063</c:v>
                </c:pt>
                <c:pt idx="22">
                  <c:v>46155</c:v>
                </c:pt>
                <c:pt idx="23" formatCode="General">
                  <c:v>45700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61-4B44-A7DA-A973630109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894903762029744E-3"/>
                  <c:y val="3.688128307424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BE3-478C-8A95-43DC63C01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E3-478C-8A95-43DC63C01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E3-478C-8A95-43DC63C01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BE3-478C-8A95-43DC63C01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BE3-478C-8A95-43DC63C01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BE3-478C-8A95-43DC63C01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BE3-478C-8A95-43DC63C01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BE3-478C-8A95-43DC63C015E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BE3-478C-8A95-43DC63C015E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BE3-478C-8A95-43DC63C015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BE3-478C-8A95-43DC63C015E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BE3-478C-8A95-43DC63C015E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BE3-478C-8A95-43DC63C015E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BE3-478C-8A95-43DC63C015E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E3-478C-8A95-43DC63C015E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E3-478C-8A95-43DC63C015E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E3-478C-8A95-43DC63C015E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E3-478C-8A95-43DC63C015E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E3-478C-8A95-43DC63C015E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E3-478C-8A95-43DC63C01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Sheet1!$D$2:$D$25</c:f>
              <c:numCache>
                <c:formatCode>#,##0.0</c:formatCode>
                <c:ptCount val="24"/>
                <c:pt idx="0">
                  <c:v>9.7339186778101237</c:v>
                </c:pt>
                <c:pt idx="1">
                  <c:v>9.6041564265536721</c:v>
                </c:pt>
                <c:pt idx="2">
                  <c:v>9.2229932034064852</c:v>
                </c:pt>
                <c:pt idx="3">
                  <c:v>8.8832076237117175</c:v>
                </c:pt>
                <c:pt idx="4">
                  <c:v>8.7004771582606235</c:v>
                </c:pt>
                <c:pt idx="5">
                  <c:v>8.8571711586735358</c:v>
                </c:pt>
                <c:pt idx="6">
                  <c:v>9.1777008552174308</c:v>
                </c:pt>
                <c:pt idx="7">
                  <c:v>8.9274213132526583</c:v>
                </c:pt>
                <c:pt idx="8">
                  <c:v>8.9782869648933943</c:v>
                </c:pt>
                <c:pt idx="9">
                  <c:v>8.8030288941557107</c:v>
                </c:pt>
                <c:pt idx="10">
                  <c:v>8.7005580272521392</c:v>
                </c:pt>
                <c:pt idx="11">
                  <c:v>8.8032917577472034</c:v>
                </c:pt>
                <c:pt idx="12">
                  <c:v>9.1945645615446505</c:v>
                </c:pt>
                <c:pt idx="13">
                  <c:v>9.7085332462508482</c:v>
                </c:pt>
                <c:pt idx="14">
                  <c:v>10.040998698843689</c:v>
                </c:pt>
                <c:pt idx="15">
                  <c:v>10.112134561473768</c:v>
                </c:pt>
                <c:pt idx="16">
                  <c:v>10.739589807333747</c:v>
                </c:pt>
                <c:pt idx="17">
                  <c:v>10.718138211195519</c:v>
                </c:pt>
                <c:pt idx="18">
                  <c:v>9.7132007594683714</c:v>
                </c:pt>
                <c:pt idx="19">
                  <c:v>9.9124162802679034</c:v>
                </c:pt>
                <c:pt idx="20">
                  <c:v>10.591414866937741</c:v>
                </c:pt>
                <c:pt idx="21">
                  <c:v>10.598461294056237</c:v>
                </c:pt>
                <c:pt idx="22">
                  <c:v>9.9880836312425529</c:v>
                </c:pt>
                <c:pt idx="23">
                  <c:v>9.649890590809628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61-4B44-A7DA-A97363010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249024"/>
        <c:axId val="135245760"/>
      </c:scatterChart>
      <c:valAx>
        <c:axId val="135249024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45760"/>
        <c:crosses val="autoZero"/>
        <c:crossBetween val="midCat"/>
        <c:majorUnit val="1"/>
      </c:valAx>
      <c:valAx>
        <c:axId val="135245760"/>
        <c:scaling>
          <c:orientation val="minMax"/>
          <c:max val="12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b="1" dirty="0"/>
                  <a:t>لیتر</a:t>
                </a:r>
                <a:r>
                  <a:rPr lang="fa-IR" sz="1400" b="1" baseline="0" dirty="0"/>
                  <a:t> به هزار تن نفر کیلومتر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4.6296296296296294E-3"/>
              <c:y val="2.132162858173793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49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3998614756488668E-3"/>
                  <c:y val="3.3366323280736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9B3-460F-9FAE-0AEEFFB3698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9B3-460F-9FAE-0AEEFFB369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9B3-460F-9FAE-0AEEFFB369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9B3-460F-9FAE-0AEEFFB369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9B3-460F-9FAE-0AEEFFB3698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9B3-460F-9FAE-0AEEFFB3698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9B3-460F-9FAE-0AEEFFB3698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9B3-460F-9FAE-0AEEFFB3698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9B3-460F-9FAE-0AEEFFB3698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9B3-460F-9FAE-0AEEFFB3698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9B3-460F-9FAE-0AEEFFB3698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B3-460F-9FAE-0AEEFFB3698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9B3-460F-9FAE-0AEEFFB3698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9B3-460F-9FAE-0AEEFFB3698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B3-460F-9FAE-0AEEFFB3698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B3-460F-9FAE-0AEEFFB3698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B3-460F-9FAE-0AEEFFB3698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B3-460F-9FAE-0AEEFFB3698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9B3-460F-9FAE-0AEEFFB3698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9B3-460F-9FAE-0AEEFFB3698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B3-460F-9FAE-0AEEFFB3698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B3-460F-9FAE-0AEEFFB36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#,##0</c:formatCode>
                <c:ptCount val="24"/>
                <c:pt idx="0">
                  <c:v>873844.44718353264</c:v>
                </c:pt>
                <c:pt idx="1">
                  <c:v>893378.98147582076</c:v>
                </c:pt>
                <c:pt idx="2">
                  <c:v>941407.17851200385</c:v>
                </c:pt>
                <c:pt idx="3">
                  <c:v>1090579.4912079282</c:v>
                </c:pt>
                <c:pt idx="4">
                  <c:v>1046566.511253094</c:v>
                </c:pt>
                <c:pt idx="5">
                  <c:v>963673.92180572357</c:v>
                </c:pt>
                <c:pt idx="6">
                  <c:v>959637.48481734085</c:v>
                </c:pt>
                <c:pt idx="7">
                  <c:v>935099.15407017048</c:v>
                </c:pt>
                <c:pt idx="8">
                  <c:v>945396.02319801156</c:v>
                </c:pt>
                <c:pt idx="9">
                  <c:v>928097.84905573889</c:v>
                </c:pt>
                <c:pt idx="10">
                  <c:v>989926.56329257751</c:v>
                </c:pt>
                <c:pt idx="11">
                  <c:v>951363.10116837244</c:v>
                </c:pt>
                <c:pt idx="12">
                  <c:v>1016824.1115609538</c:v>
                </c:pt>
                <c:pt idx="13">
                  <c:v>992819.78548001056</c:v>
                </c:pt>
                <c:pt idx="14">
                  <c:v>1076865.5073739819</c:v>
                </c:pt>
                <c:pt idx="15">
                  <c:v>1096960.9261939218</c:v>
                </c:pt>
                <c:pt idx="16">
                  <c:v>1130931.130391465</c:v>
                </c:pt>
                <c:pt idx="17">
                  <c:v>1234376.2731198566</c:v>
                </c:pt>
                <c:pt idx="18">
                  <c:v>1372671.7857846033</c:v>
                </c:pt>
                <c:pt idx="19">
                  <c:v>1288778.2458828033</c:v>
                </c:pt>
                <c:pt idx="20">
                  <c:v>1359968.2347602479</c:v>
                </c:pt>
                <c:pt idx="21">
                  <c:v>1175630.3121205629</c:v>
                </c:pt>
                <c:pt idx="22">
                  <c:v>1010827.0676691729</c:v>
                </c:pt>
                <c:pt idx="23" formatCode="General">
                  <c:v>943187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9B3-460F-9FAE-0AEEFFB36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176848"/>
        <c:axId val="130192656"/>
      </c:scatterChart>
      <c:valAx>
        <c:axId val="130176848"/>
        <c:scaling>
          <c:orientation val="minMax"/>
          <c:max val="1402"/>
          <c:min val="137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92656"/>
        <c:crosses val="autoZero"/>
        <c:crossBetween val="midCat"/>
        <c:majorUnit val="1"/>
      </c:valAx>
      <c:valAx>
        <c:axId val="13019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76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9440069991251E-2"/>
          <c:y val="2.0007012872177699E-2"/>
          <c:w val="0.89789324511519397"/>
          <c:h val="0.885962832661247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تن کیلومتر به طول خطوط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422681539807631E-3"/>
                  <c:y val="0.102876227666907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9E4-4A28-8EA1-EF4C4BFC4BF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9E4-4A28-8EA1-EF4C4BFC4BF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9E4-4A28-8EA1-EF4C4BFC4BF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9E4-4A28-8EA1-EF4C4BFC4BF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9E4-4A28-8EA1-EF4C4BFC4BF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9E4-4A28-8EA1-EF4C4BFC4BF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9E4-4A28-8EA1-EF4C4BFC4BF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9E4-4A28-8EA1-EF4C4BFC4BF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9E4-4A28-8EA1-EF4C4BFC4BF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9E4-4A28-8EA1-EF4C4BFC4BF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9E4-4A28-8EA1-EF4C4BFC4BF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9E4-4A28-8EA1-EF4C4BFC4BF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9E4-4A28-8EA1-EF4C4BFC4BF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9E4-4A28-8EA1-EF4C4BFC4BF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E4-4A28-8EA1-EF4C4BFC4BF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E4-4A28-8EA1-EF4C4BFC4BF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E4-4A28-8EA1-EF4C4BFC4BF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9E4-4A28-8EA1-EF4C4BFC4BF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9E4-4A28-8EA1-EF4C4BFC4BF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E4-4A28-8EA1-EF4C4BFC4BF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E4-4A28-8EA1-EF4C4BFC4BFF}"/>
                </c:ext>
              </c:extLst>
            </c:dLbl>
            <c:dLbl>
              <c:idx val="23"/>
              <c:layout>
                <c:manualLayout>
                  <c:x val="-3.5879629629629629E-2"/>
                  <c:y val="6.0785737753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9E4-4A28-8EA1-EF4C4BFC4B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Sheet1!$A$2:$A$26</c:f>
              <c:numCache>
                <c:formatCode>General</c:formatCode>
                <c:ptCount val="25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2120065.789473684</c:v>
                </c:pt>
                <c:pt idx="1">
                  <c:v>2041206.8724682219</c:v>
                </c:pt>
                <c:pt idx="2">
                  <c:v>2179691.7996697854</c:v>
                </c:pt>
                <c:pt idx="3">
                  <c:v>2475041.1409764122</c:v>
                </c:pt>
                <c:pt idx="4">
                  <c:v>2389852.7865404836</c:v>
                </c:pt>
                <c:pt idx="5">
                  <c:v>2279466.0946251936</c:v>
                </c:pt>
                <c:pt idx="6">
                  <c:v>2389994.1826643399</c:v>
                </c:pt>
                <c:pt idx="7">
                  <c:v>2313207.5471698116</c:v>
                </c:pt>
                <c:pt idx="8">
                  <c:v>2262327.7894041194</c:v>
                </c:pt>
                <c:pt idx="9">
                  <c:v>2135349.3645855305</c:v>
                </c:pt>
                <c:pt idx="10">
                  <c:v>2223519.5833588564</c:v>
                </c:pt>
                <c:pt idx="11">
                  <c:v>2102481.9855884709</c:v>
                </c:pt>
                <c:pt idx="12">
                  <c:v>2211092.6342560891</c:v>
                </c:pt>
                <c:pt idx="13">
                  <c:v>2152397.4248102242</c:v>
                </c:pt>
                <c:pt idx="14">
                  <c:v>2357459.5219737855</c:v>
                </c:pt>
                <c:pt idx="15">
                  <c:v>2391624.4382828185</c:v>
                </c:pt>
                <c:pt idx="16">
                  <c:v>2600763.7231503581</c:v>
                </c:pt>
                <c:pt idx="17">
                  <c:v>2739264.0810053339</c:v>
                </c:pt>
                <c:pt idx="18">
                  <c:v>3041532.1525172321</c:v>
                </c:pt>
                <c:pt idx="19">
                  <c:v>2886182.3484003772</c:v>
                </c:pt>
                <c:pt idx="20">
                  <c:v>3066422.2373806275</c:v>
                </c:pt>
                <c:pt idx="21">
                  <c:v>2790303.441261231</c:v>
                </c:pt>
                <c:pt idx="22">
                  <c:v>2535965.7947686119</c:v>
                </c:pt>
                <c:pt idx="23">
                  <c:v>2368202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E4-4A28-8EA1-EF4C4BFC4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619168"/>
        <c:axId val="187630400"/>
      </c:scatterChart>
      <c:valAx>
        <c:axId val="187619168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30400"/>
        <c:crosses val="autoZero"/>
        <c:crossBetween val="midCat"/>
        <c:majorUnit val="1"/>
      </c:valAx>
      <c:valAx>
        <c:axId val="187630400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1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3175123942843E-2"/>
          <c:y val="5.0307694589023837E-2"/>
          <c:w val="0.90324924982620181"/>
          <c:h val="0.8611341332688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خطوط اصلی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6688</c:v>
                </c:pt>
                <c:pt idx="1">
                  <c:v>7159</c:v>
                </c:pt>
                <c:pt idx="2">
                  <c:v>7268</c:v>
                </c:pt>
                <c:pt idx="3">
                  <c:v>7292</c:v>
                </c:pt>
                <c:pt idx="4">
                  <c:v>7608</c:v>
                </c:pt>
                <c:pt idx="5">
                  <c:v>8391</c:v>
                </c:pt>
                <c:pt idx="6">
                  <c:v>8596</c:v>
                </c:pt>
                <c:pt idx="7">
                  <c:v>8745</c:v>
                </c:pt>
                <c:pt idx="8">
                  <c:v>9079</c:v>
                </c:pt>
                <c:pt idx="9">
                  <c:v>9482</c:v>
                </c:pt>
                <c:pt idx="10">
                  <c:v>9795</c:v>
                </c:pt>
                <c:pt idx="11">
                  <c:v>9992</c:v>
                </c:pt>
                <c:pt idx="12">
                  <c:v>10223</c:v>
                </c:pt>
                <c:pt idx="13">
                  <c:v>10407</c:v>
                </c:pt>
                <c:pt idx="14">
                  <c:v>10376</c:v>
                </c:pt>
                <c:pt idx="15">
                  <c:v>10459</c:v>
                </c:pt>
                <c:pt idx="16">
                  <c:v>10475</c:v>
                </c:pt>
                <c:pt idx="17">
                  <c:v>11061</c:v>
                </c:pt>
                <c:pt idx="18">
                  <c:v>11461</c:v>
                </c:pt>
                <c:pt idx="19">
                  <c:v>11659</c:v>
                </c:pt>
                <c:pt idx="20">
                  <c:v>11728</c:v>
                </c:pt>
                <c:pt idx="21">
                  <c:v>11798</c:v>
                </c:pt>
                <c:pt idx="22">
                  <c:v>11928</c:v>
                </c:pt>
                <c:pt idx="23">
                  <c:v>12303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5AB-4A42-81BF-2E22CAE793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خطوط صنعتی تجاری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1830066224175129E-3"/>
                  <c:y val="-4.7868255269685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6F6-4BA7-B5D9-DF51121C2D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6F6-4BA7-B5D9-DF51121C2D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6F6-4BA7-B5D9-DF51121C2D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6F6-4BA7-B5D9-DF51121C2D5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6F6-4BA7-B5D9-DF51121C2D5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6F6-4BA7-B5D9-DF51121C2D5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6F6-4BA7-B5D9-DF51121C2D5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6F6-4BA7-B5D9-DF51121C2D5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6F6-4BA7-B5D9-DF51121C2D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6F6-4BA7-B5D9-DF51121C2D5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6F6-4BA7-B5D9-DF51121C2D5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6F6-4BA7-B5D9-DF51121C2D5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6F6-4BA7-B5D9-DF51121C2D5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6F6-4BA7-B5D9-DF51121C2D5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6F6-4BA7-B5D9-DF51121C2D5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6F6-4BA7-B5D9-DF51121C2D5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F6-4BA7-B5D9-DF51121C2D5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6F6-4BA7-B5D9-DF51121C2D5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F6-4BA7-B5D9-DF51121C2D5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F6-4BA7-B5D9-DF51121C2D5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F6-4BA7-B5D9-DF51121C2D5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F6-4BA7-B5D9-DF51121C2D5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F6-4BA7-B5D9-DF51121C2D5B}"/>
                </c:ext>
              </c:extLst>
            </c:dLbl>
            <c:dLbl>
              <c:idx val="23"/>
              <c:layout>
                <c:manualLayout>
                  <c:x val="-1.79275221183453E-2"/>
                  <c:y val="-7.8466309151913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6F6-4BA7-B5D9-DF51121C2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Sheet1!$C$2:$C$25</c:f>
              <c:numCache>
                <c:formatCode>General</c:formatCode>
                <c:ptCount val="24"/>
                <c:pt idx="0" formatCode="#,##0">
                  <c:v>780</c:v>
                </c:pt>
                <c:pt idx="1">
                  <c:v>788</c:v>
                </c:pt>
                <c:pt idx="2">
                  <c:v>834</c:v>
                </c:pt>
                <c:pt idx="3">
                  <c:v>836</c:v>
                </c:pt>
                <c:pt idx="4">
                  <c:v>863</c:v>
                </c:pt>
                <c:pt idx="5">
                  <c:v>898</c:v>
                </c:pt>
                <c:pt idx="6">
                  <c:v>945</c:v>
                </c:pt>
                <c:pt idx="7">
                  <c:v>1081</c:v>
                </c:pt>
                <c:pt idx="8">
                  <c:v>1051</c:v>
                </c:pt>
                <c:pt idx="9">
                  <c:v>1040</c:v>
                </c:pt>
                <c:pt idx="10">
                  <c:v>1003</c:v>
                </c:pt>
                <c:pt idx="11">
                  <c:v>966</c:v>
                </c:pt>
                <c:pt idx="12">
                  <c:v>949</c:v>
                </c:pt>
                <c:pt idx="13">
                  <c:v>945</c:v>
                </c:pt>
                <c:pt idx="14">
                  <c:v>972</c:v>
                </c:pt>
                <c:pt idx="15">
                  <c:v>1016</c:v>
                </c:pt>
                <c:pt idx="16">
                  <c:v>1024</c:v>
                </c:pt>
                <c:pt idx="17">
                  <c:v>1059</c:v>
                </c:pt>
                <c:pt idx="18">
                  <c:v>1073</c:v>
                </c:pt>
                <c:pt idx="19">
                  <c:v>1103</c:v>
                </c:pt>
                <c:pt idx="20">
                  <c:v>1171</c:v>
                </c:pt>
                <c:pt idx="21">
                  <c:v>1166</c:v>
                </c:pt>
                <c:pt idx="22">
                  <c:v>1264</c:v>
                </c:pt>
                <c:pt idx="23">
                  <c:v>1279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F6-4BA7-B5D9-DF51121C2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249024"/>
        <c:axId val="135245760"/>
      </c:scatterChart>
      <c:valAx>
        <c:axId val="135249024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45760"/>
        <c:crosses val="autoZero"/>
        <c:crossBetween val="midCat"/>
        <c:majorUnit val="1"/>
      </c:valAx>
      <c:valAx>
        <c:axId val="13524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49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226553633643928"/>
          <c:y val="5.4875042811329197E-2"/>
          <c:w val="0.25072151736364162"/>
          <c:h val="0.1182374779642119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1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b="1" baseline="0" dirty="0">
                <a:cs typeface="B Nazanin" panose="00000400000000000000" pitchFamily="2" charset="-78"/>
              </a:rPr>
              <a:t> </a:t>
            </a:r>
            <a:r>
              <a:rPr lang="fa-IR" sz="1050" b="1" baseline="0" dirty="0">
                <a:cs typeface="B Nazanin" panose="00000400000000000000" pitchFamily="2" charset="-78"/>
              </a:rPr>
              <a:t>(اعداد بر حسب میلیارد تومان است)</a:t>
            </a:r>
            <a:endParaRPr lang="en-US" sz="1050" b="1" dirty="0"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5.6807993759492206E-2"/>
          <c:y val="7.3998841772473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1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3.8814039837201102E-2"/>
          <c:w val="0.96901429246870063"/>
          <c:h val="0.709956936536505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مقدار اعتبار مصوب </c:v>
                </c:pt>
              </c:strCache>
            </c:strRef>
          </c:tx>
          <c:spPr>
            <a:ln w="63500" cap="rnd" cmpd="sng" algn="ctr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bg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5833644228196175E-2"/>
                  <c:y val="-9.126902896093774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250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81-4756-AE0A-69E24B0A02E0}"/>
                </c:ext>
              </c:extLst>
            </c:dLbl>
            <c:dLbl>
              <c:idx val="1"/>
              <c:layout>
                <c:manualLayout>
                  <c:x val="-2.591078581140363E-2"/>
                  <c:y val="-1.9729933533136412E-2"/>
                </c:manualLayout>
              </c:layout>
              <c:tx>
                <c:rich>
                  <a:bodyPr/>
                  <a:lstStyle/>
                  <a:p>
                    <a:fld id="{097F0094-61DB-4E6C-9739-F915CDC6D8E0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81-4756-AE0A-69E24B0A02E0}"/>
                </c:ext>
              </c:extLst>
            </c:dLbl>
            <c:dLbl>
              <c:idx val="2"/>
              <c:layout>
                <c:manualLayout>
                  <c:x val="-2.6780610743709639E-2"/>
                  <c:y val="-1.9258769374504648E-2"/>
                </c:manualLayout>
              </c:layout>
              <c:tx>
                <c:rich>
                  <a:bodyPr/>
                  <a:lstStyle/>
                  <a:p>
                    <a:fld id="{6685F497-76F6-437B-8D8B-6598311EDBDE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181-4756-AE0A-69E24B0A02E0}"/>
                </c:ext>
              </c:extLst>
            </c:dLbl>
            <c:dLbl>
              <c:idx val="3"/>
              <c:layout>
                <c:manualLayout>
                  <c:x val="-2.4611331110043013E-2"/>
                  <c:y val="-1.9259994086391258E-2"/>
                </c:manualLayout>
              </c:layout>
              <c:tx>
                <c:rich>
                  <a:bodyPr/>
                  <a:lstStyle/>
                  <a:p>
                    <a:fld id="{071C3D87-F8B7-4C85-B6A3-60F214C9C1A9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81-4756-AE0A-69E24B0A02E0}"/>
                </c:ext>
              </c:extLst>
            </c:dLbl>
            <c:dLbl>
              <c:idx val="4"/>
              <c:layout>
                <c:manualLayout>
                  <c:x val="-2.6190124671915935E-2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67B2CEDC-8769-4B5C-9F85-33DD113A48D6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181-4756-AE0A-69E24B0A02E0}"/>
                </c:ext>
              </c:extLst>
            </c:dLbl>
            <c:dLbl>
              <c:idx val="5"/>
              <c:layout>
                <c:manualLayout>
                  <c:x val="-2.9885416666666668E-2"/>
                  <c:y val="-2.9484981044036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81-4756-AE0A-69E24B0A02E0}"/>
                </c:ext>
              </c:extLst>
            </c:dLbl>
            <c:dLbl>
              <c:idx val="6"/>
              <c:layout>
                <c:manualLayout>
                  <c:x val="-2.3635416666666666E-2"/>
                  <c:y val="-3.3564741907261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181-4756-AE0A-69E24B0A02E0}"/>
                </c:ext>
              </c:extLst>
            </c:dLbl>
            <c:dLbl>
              <c:idx val="7"/>
              <c:layout>
                <c:manualLayout>
                  <c:x val="-3.509375E-2"/>
                  <c:y val="-3.532673701202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81-4756-AE0A-69E24B0A02E0}"/>
                </c:ext>
              </c:extLst>
            </c:dLbl>
            <c:dLbl>
              <c:idx val="8"/>
              <c:layout>
                <c:manualLayout>
                  <c:x val="-4.1486218908220109E-2"/>
                  <c:y val="-4.210769416494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181-4756-AE0A-69E24B0A0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1395</c:v>
                </c:pt>
                <c:pt idx="1">
                  <c:v>1396</c:v>
                </c:pt>
                <c:pt idx="2">
                  <c:v>1397</c:v>
                </c:pt>
                <c:pt idx="3">
                  <c:v>1398</c:v>
                </c:pt>
                <c:pt idx="4">
                  <c:v>1399</c:v>
                </c:pt>
                <c:pt idx="5">
                  <c:v>1400</c:v>
                </c:pt>
                <c:pt idx="6">
                  <c:v>1401</c:v>
                </c:pt>
                <c:pt idx="7">
                  <c:v>1402</c:v>
                </c:pt>
                <c:pt idx="8">
                  <c:v>1403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278</c:v>
                </c:pt>
                <c:pt idx="1">
                  <c:v>376</c:v>
                </c:pt>
                <c:pt idx="2">
                  <c:v>395</c:v>
                </c:pt>
                <c:pt idx="3">
                  <c:v>475</c:v>
                </c:pt>
                <c:pt idx="4">
                  <c:v>543</c:v>
                </c:pt>
                <c:pt idx="5">
                  <c:v>875</c:v>
                </c:pt>
                <c:pt idx="6">
                  <c:v>1092</c:v>
                </c:pt>
                <c:pt idx="7">
                  <c:v>1397</c:v>
                </c:pt>
                <c:pt idx="8">
                  <c:v>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181-4756-AE0A-69E24B0A02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مقدار اعتبار مورد نیاز*</c:v>
                </c:pt>
              </c:strCache>
            </c:strRef>
          </c:tx>
          <c:spPr>
            <a:ln w="63500" cap="rnd" cmpd="sng" algn="ctr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bg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608148549994176E-2"/>
                  <c:y val="-4.1097218651154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181-4756-AE0A-69E24B0A02E0}"/>
                </c:ext>
              </c:extLst>
            </c:dLbl>
            <c:dLbl>
              <c:idx val="1"/>
              <c:layout>
                <c:manualLayout>
                  <c:x val="-3.0958305134446445E-2"/>
                  <c:y val="-4.4160431300341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181-4756-AE0A-69E24B0A02E0}"/>
                </c:ext>
              </c:extLst>
            </c:dLbl>
            <c:dLbl>
              <c:idx val="2"/>
              <c:layout>
                <c:manualLayout>
                  <c:x val="-3.1999972880102125E-2"/>
                  <c:y val="-4.6504391971584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181-4756-AE0A-69E24B0A02E0}"/>
                </c:ext>
              </c:extLst>
            </c:dLbl>
            <c:dLbl>
              <c:idx val="3"/>
              <c:layout>
                <c:manualLayout>
                  <c:x val="-2.7216324219886338E-2"/>
                  <c:y val="-5.263081726995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181-4756-AE0A-69E24B0A02E0}"/>
                </c:ext>
              </c:extLst>
            </c:dLbl>
            <c:dLbl>
              <c:idx val="4"/>
              <c:layout>
                <c:manualLayout>
                  <c:x val="-3.3504373883952637E-2"/>
                  <c:y val="-6.7640318053128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181-4756-AE0A-69E24B0A02E0}"/>
                </c:ext>
              </c:extLst>
            </c:dLbl>
            <c:dLbl>
              <c:idx val="5"/>
              <c:layout>
                <c:manualLayout>
                  <c:x val="-3.6223991146860077E-2"/>
                  <c:y val="-6.866613249383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181-4756-AE0A-69E24B0A02E0}"/>
                </c:ext>
              </c:extLst>
            </c:dLbl>
            <c:dLbl>
              <c:idx val="6"/>
              <c:layout>
                <c:manualLayout>
                  <c:x val="-3.325323232929131E-2"/>
                  <c:y val="-7.7855770441396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181-4756-AE0A-69E24B0A02E0}"/>
                </c:ext>
              </c:extLst>
            </c:dLbl>
            <c:dLbl>
              <c:idx val="7"/>
              <c:layout>
                <c:manualLayout>
                  <c:x val="-4.413264304404281E-2"/>
                  <c:y val="-5.4051713783058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181-4756-AE0A-69E24B0A02E0}"/>
                </c:ext>
              </c:extLst>
            </c:dLbl>
            <c:dLbl>
              <c:idx val="8"/>
              <c:layout>
                <c:manualLayout>
                  <c:x val="-5.2351102108393145E-2"/>
                  <c:y val="-3.560082227621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181-4756-AE0A-69E24B0A0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1395</c:v>
                </c:pt>
                <c:pt idx="1">
                  <c:v>1396</c:v>
                </c:pt>
                <c:pt idx="2">
                  <c:v>1397</c:v>
                </c:pt>
                <c:pt idx="3">
                  <c:v>1398</c:v>
                </c:pt>
                <c:pt idx="4">
                  <c:v>1399</c:v>
                </c:pt>
                <c:pt idx="5">
                  <c:v>1400</c:v>
                </c:pt>
                <c:pt idx="6">
                  <c:v>1401</c:v>
                </c:pt>
                <c:pt idx="7">
                  <c:v>1402</c:v>
                </c:pt>
                <c:pt idx="8">
                  <c:v>1403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3143</c:v>
                </c:pt>
                <c:pt idx="1">
                  <c:v>3650</c:v>
                </c:pt>
                <c:pt idx="2">
                  <c:v>4126</c:v>
                </c:pt>
                <c:pt idx="3">
                  <c:v>5946</c:v>
                </c:pt>
                <c:pt idx="4">
                  <c:v>8444</c:v>
                </c:pt>
                <c:pt idx="5">
                  <c:v>11526</c:v>
                </c:pt>
                <c:pt idx="6">
                  <c:v>12696</c:v>
                </c:pt>
                <c:pt idx="7">
                  <c:v>20975</c:v>
                </c:pt>
                <c:pt idx="8">
                  <c:v>36000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181-4756-AE0A-69E24B0A02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تکالیف انباشته</c:v>
                </c:pt>
              </c:strCache>
            </c:strRef>
          </c:tx>
          <c:spPr>
            <a:ln w="63500" cap="rnd" cmpd="sng" algn="ctr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bg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2455798097633334E-2"/>
                  <c:y val="-4.9454724028660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181-4756-AE0A-69E24B0A02E0}"/>
                </c:ext>
              </c:extLst>
            </c:dLbl>
            <c:dLbl>
              <c:idx val="1"/>
              <c:layout>
                <c:manualLayout>
                  <c:x val="-5.0580775438864453E-2"/>
                  <c:y val="-7.0105118845414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181-4756-AE0A-69E24B0A02E0}"/>
                </c:ext>
              </c:extLst>
            </c:dLbl>
            <c:dLbl>
              <c:idx val="2"/>
              <c:layout>
                <c:manualLayout>
                  <c:x val="-5.563486974774446E-2"/>
                  <c:y val="-9.2146019246623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181-4756-AE0A-69E24B0A02E0}"/>
                </c:ext>
              </c:extLst>
            </c:dLbl>
            <c:dLbl>
              <c:idx val="3"/>
              <c:layout>
                <c:manualLayout>
                  <c:x val="-6.8289127115010728E-2"/>
                  <c:y val="-8.4590014312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181-4756-AE0A-69E24B0A02E0}"/>
                </c:ext>
              </c:extLst>
            </c:dLbl>
            <c:dLbl>
              <c:idx val="4"/>
              <c:layout>
                <c:manualLayout>
                  <c:x val="-6.7980638276214089E-2"/>
                  <c:y val="-9.5594666054345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181-4756-AE0A-69E24B0A02E0}"/>
                </c:ext>
              </c:extLst>
            </c:dLbl>
            <c:dLbl>
              <c:idx val="5"/>
              <c:layout>
                <c:manualLayout>
                  <c:x val="-4.6568348875640105E-2"/>
                  <c:y val="-8.2543450586038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181-4756-AE0A-69E24B0A02E0}"/>
                </c:ext>
              </c:extLst>
            </c:dLbl>
            <c:dLbl>
              <c:idx val="6"/>
              <c:layout>
                <c:manualLayout>
                  <c:x val="-5.6906868293063358E-2"/>
                  <c:y val="-9.2146019246623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181-4756-AE0A-69E24B0A02E0}"/>
                </c:ext>
              </c:extLst>
            </c:dLbl>
            <c:dLbl>
              <c:idx val="7"/>
              <c:layout>
                <c:manualLayout>
                  <c:x val="-6.6089381814346315E-2"/>
                  <c:y val="-3.0632143788173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181-4756-AE0A-69E24B0A02E0}"/>
                </c:ext>
              </c:extLst>
            </c:dLbl>
            <c:dLbl>
              <c:idx val="8"/>
              <c:layout>
                <c:manualLayout>
                  <c:x val="-3.0942488208931456E-2"/>
                  <c:y val="-3.332965919767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F181-4756-AE0A-69E24B0A0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ysClr val="window" lastClr="FFFFFF"/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1395</c:v>
                </c:pt>
                <c:pt idx="1">
                  <c:v>1396</c:v>
                </c:pt>
                <c:pt idx="2">
                  <c:v>1397</c:v>
                </c:pt>
                <c:pt idx="3">
                  <c:v>1398</c:v>
                </c:pt>
                <c:pt idx="4">
                  <c:v>1399</c:v>
                </c:pt>
                <c:pt idx="5">
                  <c:v>1400</c:v>
                </c:pt>
                <c:pt idx="6">
                  <c:v>1401</c:v>
                </c:pt>
                <c:pt idx="7">
                  <c:v>1402</c:v>
                </c:pt>
                <c:pt idx="8">
                  <c:v>1403</c:v>
                </c:pt>
              </c:numCache>
            </c:numRef>
          </c:cat>
          <c:val>
            <c:numRef>
              <c:f>Sheet1!$D$2:$D$10</c:f>
              <c:numCache>
                <c:formatCode>#,##0</c:formatCode>
                <c:ptCount val="9"/>
                <c:pt idx="0">
                  <c:v>18525.529221802142</c:v>
                </c:pt>
                <c:pt idx="1">
                  <c:v>21513.898078134844</c:v>
                </c:pt>
                <c:pt idx="2">
                  <c:v>24319.546156269687</c:v>
                </c:pt>
                <c:pt idx="3">
                  <c:v>35047.024102079391</c:v>
                </c:pt>
                <c:pt idx="4">
                  <c:v>49770.782293635784</c:v>
                </c:pt>
                <c:pt idx="5">
                  <c:v>67936.764177693753</c:v>
                </c:pt>
                <c:pt idx="6">
                  <c:v>74833</c:v>
                </c:pt>
                <c:pt idx="7">
                  <c:v>104875</c:v>
                </c:pt>
                <c:pt idx="8">
                  <c:v>122000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181-4756-AE0A-69E24B0A02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567024"/>
        <c:axId val="173567584"/>
      </c:lineChart>
      <c:catAx>
        <c:axId val="1735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67584"/>
        <c:crosses val="autoZero"/>
        <c:auto val="1"/>
        <c:lblAlgn val="ctr"/>
        <c:lblOffset val="100"/>
        <c:noMultiLvlLbl val="0"/>
      </c:catAx>
      <c:valAx>
        <c:axId val="17356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5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48363375368862"/>
          <c:y val="0.83988189123528312"/>
          <c:w val="0.44020811131663434"/>
          <c:h val="4.8568865632592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33453630796153E-2"/>
          <c:y val="3.419253358503925E-2"/>
          <c:w val="0.92000173155438902"/>
          <c:h val="0.886038745295009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نوسازی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207</c:v>
                </c:pt>
                <c:pt idx="1">
                  <c:v>110</c:v>
                </c:pt>
                <c:pt idx="2">
                  <c:v>158</c:v>
                </c:pt>
                <c:pt idx="3">
                  <c:v>132</c:v>
                </c:pt>
                <c:pt idx="4">
                  <c:v>211</c:v>
                </c:pt>
                <c:pt idx="5">
                  <c:v>184</c:v>
                </c:pt>
                <c:pt idx="6">
                  <c:v>376</c:v>
                </c:pt>
                <c:pt idx="7">
                  <c:v>346</c:v>
                </c:pt>
                <c:pt idx="8">
                  <c:v>415</c:v>
                </c:pt>
                <c:pt idx="9">
                  <c:v>311</c:v>
                </c:pt>
                <c:pt idx="10">
                  <c:v>116</c:v>
                </c:pt>
                <c:pt idx="11">
                  <c:v>206</c:v>
                </c:pt>
                <c:pt idx="12">
                  <c:v>77</c:v>
                </c:pt>
                <c:pt idx="13">
                  <c:v>113</c:v>
                </c:pt>
                <c:pt idx="14">
                  <c:v>150</c:v>
                </c:pt>
                <c:pt idx="15">
                  <c:v>175</c:v>
                </c:pt>
                <c:pt idx="16">
                  <c:v>147</c:v>
                </c:pt>
                <c:pt idx="17">
                  <c:v>107</c:v>
                </c:pt>
                <c:pt idx="18">
                  <c:v>81</c:v>
                </c:pt>
                <c:pt idx="19">
                  <c:v>46</c:v>
                </c:pt>
                <c:pt idx="20">
                  <c:v>20</c:v>
                </c:pt>
                <c:pt idx="21">
                  <c:v>8</c:v>
                </c:pt>
                <c:pt idx="22">
                  <c:v>32</c:v>
                </c:pt>
                <c:pt idx="23">
                  <c:v>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974-4A86-B9CF-51DBF862F2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بهسازی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Sheet1!$C$2:$C$25</c:f>
              <c:numCache>
                <c:formatCode>General</c:formatCode>
                <c:ptCount val="24"/>
                <c:pt idx="0">
                  <c:v>302</c:v>
                </c:pt>
                <c:pt idx="1">
                  <c:v>329</c:v>
                </c:pt>
                <c:pt idx="2">
                  <c:v>255</c:v>
                </c:pt>
                <c:pt idx="3">
                  <c:v>238</c:v>
                </c:pt>
                <c:pt idx="4">
                  <c:v>229</c:v>
                </c:pt>
                <c:pt idx="5">
                  <c:v>114</c:v>
                </c:pt>
                <c:pt idx="6">
                  <c:v>145</c:v>
                </c:pt>
                <c:pt idx="7">
                  <c:v>136</c:v>
                </c:pt>
                <c:pt idx="8">
                  <c:v>162</c:v>
                </c:pt>
                <c:pt idx="9">
                  <c:v>101</c:v>
                </c:pt>
                <c:pt idx="10">
                  <c:v>82</c:v>
                </c:pt>
                <c:pt idx="11">
                  <c:v>134</c:v>
                </c:pt>
                <c:pt idx="12">
                  <c:v>131</c:v>
                </c:pt>
                <c:pt idx="13">
                  <c:v>122</c:v>
                </c:pt>
                <c:pt idx="14">
                  <c:v>231</c:v>
                </c:pt>
                <c:pt idx="15">
                  <c:v>225</c:v>
                </c:pt>
                <c:pt idx="16">
                  <c:v>220</c:v>
                </c:pt>
                <c:pt idx="17">
                  <c:v>132</c:v>
                </c:pt>
                <c:pt idx="18">
                  <c:v>74</c:v>
                </c:pt>
                <c:pt idx="19">
                  <c:v>57</c:v>
                </c:pt>
                <c:pt idx="20">
                  <c:v>16</c:v>
                </c:pt>
                <c:pt idx="21">
                  <c:v>101</c:v>
                </c:pt>
                <c:pt idx="22">
                  <c:v>148</c:v>
                </c:pt>
                <c:pt idx="23">
                  <c:v>109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974-4A86-B9CF-51DBF862F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015968"/>
        <c:axId val="1835022208"/>
      </c:scatterChart>
      <c:valAx>
        <c:axId val="1835015968"/>
        <c:scaling>
          <c:orientation val="minMax"/>
          <c:max val="1402"/>
          <c:min val="137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22208"/>
        <c:crosses val="autoZero"/>
        <c:crossBetween val="midCat"/>
        <c:majorUnit val="1"/>
      </c:valAx>
      <c:valAx>
        <c:axId val="1835022208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15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44796223388748"/>
          <c:y val="7.0784412699683774E-2"/>
          <c:w val="0.17787611184018662"/>
          <c:h val="0.1609666347439498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8536745406824E-2"/>
          <c:y val="4.8067339481122587E-2"/>
          <c:w val="0.90568268810148744"/>
          <c:h val="0.885962832661247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آماده بکار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Sheet1!$A$19:$A$25</c:f>
              <c:numCache>
                <c:formatCode>General</c:formatCode>
                <c:ptCount val="7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</c:numCache>
            </c:numRef>
          </c:cat>
          <c:val>
            <c:numRef>
              <c:f>Sheet1!$B$19:$B$25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25</c:v>
                </c:pt>
                <c:pt idx="3">
                  <c:v>66</c:v>
                </c:pt>
                <c:pt idx="4">
                  <c:v>33</c:v>
                </c:pt>
                <c:pt idx="5">
                  <c:v>22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C-4C80-93F6-798FC6B19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0511375"/>
        <c:axId val="1960511791"/>
      </c:barChart>
      <c:catAx>
        <c:axId val="1960511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791"/>
        <c:crosses val="autoZero"/>
        <c:auto val="1"/>
        <c:lblAlgn val="ctr"/>
        <c:lblOffset val="100"/>
        <c:tickMarkSkip val="1"/>
        <c:noMultiLvlLbl val="1"/>
      </c:catAx>
      <c:valAx>
        <c:axId val="196051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8536745406824E-2"/>
          <c:y val="4.8067339481122587E-2"/>
          <c:w val="0.90568268810148744"/>
          <c:h val="0.885962832661247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آماده بکار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Sheet1!$A$19:$A$25</c:f>
              <c:numCache>
                <c:formatCode>General</c:formatCode>
                <c:ptCount val="7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</c:numCache>
            </c:numRef>
          </c:cat>
          <c:val>
            <c:numRef>
              <c:f>Sheet1!$B$19:$B$25</c:f>
              <c:numCache>
                <c:formatCode>General</c:formatCode>
                <c:ptCount val="7"/>
                <c:pt idx="0">
                  <c:v>575</c:v>
                </c:pt>
                <c:pt idx="1">
                  <c:v>909</c:v>
                </c:pt>
                <c:pt idx="2">
                  <c:v>715</c:v>
                </c:pt>
                <c:pt idx="3">
                  <c:v>873</c:v>
                </c:pt>
                <c:pt idx="4">
                  <c:v>1059</c:v>
                </c:pt>
                <c:pt idx="5">
                  <c:v>1652</c:v>
                </c:pt>
                <c:pt idx="6">
                  <c:v>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C-4C80-93F6-798FC6B19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0511375"/>
        <c:axId val="1960511791"/>
      </c:barChart>
      <c:catAx>
        <c:axId val="1960511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791"/>
        <c:crosses val="autoZero"/>
        <c:auto val="1"/>
        <c:lblAlgn val="ctr"/>
        <c:lblOffset val="100"/>
        <c:noMultiLvlLbl val="1"/>
      </c:catAx>
      <c:valAx>
        <c:axId val="196051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8536745406824E-2"/>
          <c:y val="4.8067339481122587E-2"/>
          <c:w val="0.90568268810148744"/>
          <c:h val="0.885962832661247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آماده بکار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Sheet1!$A$19:$A$25</c:f>
              <c:numCache>
                <c:formatCode>General</c:formatCode>
                <c:ptCount val="7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</c:numCache>
            </c:numRef>
          </c:cat>
          <c:val>
            <c:numRef>
              <c:f>Sheet1!$B$19:$B$25</c:f>
              <c:numCache>
                <c:formatCode>General</c:formatCode>
                <c:ptCount val="7"/>
                <c:pt idx="0">
                  <c:v>32</c:v>
                </c:pt>
                <c:pt idx="1">
                  <c:v>6</c:v>
                </c:pt>
                <c:pt idx="2">
                  <c:v>27</c:v>
                </c:pt>
                <c:pt idx="3">
                  <c:v>76</c:v>
                </c:pt>
                <c:pt idx="4">
                  <c:v>61</c:v>
                </c:pt>
                <c:pt idx="5">
                  <c:v>50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C-4C80-93F6-798FC6B19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0511375"/>
        <c:axId val="1960511791"/>
      </c:barChart>
      <c:catAx>
        <c:axId val="1960511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791"/>
        <c:crosses val="autoZero"/>
        <c:auto val="1"/>
        <c:lblAlgn val="ctr"/>
        <c:lblOffset val="100"/>
        <c:noMultiLvlLbl val="1"/>
      </c:catAx>
      <c:valAx>
        <c:axId val="196051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1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3175123942843E-2"/>
          <c:y val="5.0307694589023837E-2"/>
          <c:w val="0.92477599154272383"/>
          <c:h val="0.877610016262091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ترانزیت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  <c:pt idx="8">
                  <c:v>1388</c:v>
                </c:pt>
                <c:pt idx="9">
                  <c:v>1389</c:v>
                </c:pt>
                <c:pt idx="10">
                  <c:v>1390</c:v>
                </c:pt>
                <c:pt idx="11">
                  <c:v>1391</c:v>
                </c:pt>
                <c:pt idx="12">
                  <c:v>1392</c:v>
                </c:pt>
                <c:pt idx="13">
                  <c:v>1393</c:v>
                </c:pt>
                <c:pt idx="14">
                  <c:v>1394</c:v>
                </c:pt>
                <c:pt idx="15">
                  <c:v>1395</c:v>
                </c:pt>
                <c:pt idx="16">
                  <c:v>1396</c:v>
                </c:pt>
                <c:pt idx="17">
                  <c:v>1397</c:v>
                </c:pt>
                <c:pt idx="18">
                  <c:v>1398</c:v>
                </c:pt>
                <c:pt idx="19">
                  <c:v>1399</c:v>
                </c:pt>
                <c:pt idx="20">
                  <c:v>1400</c:v>
                </c:pt>
                <c:pt idx="21">
                  <c:v>1401</c:v>
                </c:pt>
                <c:pt idx="22">
                  <c:v>1402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0.5</c:v>
                </c:pt>
                <c:pt idx="1">
                  <c:v>0.8</c:v>
                </c:pt>
                <c:pt idx="2">
                  <c:v>1.1000000000000001</c:v>
                </c:pt>
                <c:pt idx="3">
                  <c:v>1.4</c:v>
                </c:pt>
                <c:pt idx="4">
                  <c:v>1.3</c:v>
                </c:pt>
                <c:pt idx="5">
                  <c:v>1.5</c:v>
                </c:pt>
                <c:pt idx="6">
                  <c:v>1.5</c:v>
                </c:pt>
                <c:pt idx="7">
                  <c:v>1.35</c:v>
                </c:pt>
                <c:pt idx="8">
                  <c:v>1.5</c:v>
                </c:pt>
                <c:pt idx="9">
                  <c:v>1.4</c:v>
                </c:pt>
                <c:pt idx="10">
                  <c:v>0.95</c:v>
                </c:pt>
                <c:pt idx="11">
                  <c:v>0.9</c:v>
                </c:pt>
                <c:pt idx="12">
                  <c:v>0.5</c:v>
                </c:pt>
                <c:pt idx="13">
                  <c:v>0.8</c:v>
                </c:pt>
                <c:pt idx="14">
                  <c:v>1.4</c:v>
                </c:pt>
                <c:pt idx="15">
                  <c:v>1.1000000000000001</c:v>
                </c:pt>
                <c:pt idx="16">
                  <c:v>1.6</c:v>
                </c:pt>
                <c:pt idx="17">
                  <c:v>1.58</c:v>
                </c:pt>
                <c:pt idx="18">
                  <c:v>0.62</c:v>
                </c:pt>
                <c:pt idx="19">
                  <c:v>0.8</c:v>
                </c:pt>
                <c:pt idx="20">
                  <c:v>1.9</c:v>
                </c:pt>
                <c:pt idx="21">
                  <c:v>1.4</c:v>
                </c:pt>
                <c:pt idx="22">
                  <c:v>1.57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2D-4E73-BE8E-AC440EF10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64944"/>
        <c:axId val="50860592"/>
      </c:scatterChart>
      <c:valAx>
        <c:axId val="50864944"/>
        <c:scaling>
          <c:orientation val="minMax"/>
          <c:max val="1402"/>
          <c:min val="1380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0592"/>
        <c:crosses val="autoZero"/>
        <c:crossBetween val="midCat"/>
        <c:majorUnit val="1"/>
        <c:minorUnit val="1"/>
      </c:valAx>
      <c:valAx>
        <c:axId val="5086059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 b="1" dirty="0" smtClean="0"/>
                  <a:t>میلیون تن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4.3981481481481483E-2"/>
              <c:y val="4.0078445547225253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4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3175123942843E-2"/>
          <c:y val="5.0307694589023837E-2"/>
          <c:w val="0.92477599154272383"/>
          <c:h val="0.87761001626209134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صادره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  <c:pt idx="8">
                  <c:v>1388</c:v>
                </c:pt>
                <c:pt idx="9">
                  <c:v>1389</c:v>
                </c:pt>
                <c:pt idx="10">
                  <c:v>1390</c:v>
                </c:pt>
                <c:pt idx="11">
                  <c:v>1391</c:v>
                </c:pt>
                <c:pt idx="12">
                  <c:v>1392</c:v>
                </c:pt>
                <c:pt idx="13">
                  <c:v>1393</c:v>
                </c:pt>
                <c:pt idx="14">
                  <c:v>1394</c:v>
                </c:pt>
                <c:pt idx="15">
                  <c:v>1395</c:v>
                </c:pt>
                <c:pt idx="16">
                  <c:v>1396</c:v>
                </c:pt>
                <c:pt idx="17">
                  <c:v>1397</c:v>
                </c:pt>
                <c:pt idx="18">
                  <c:v>1398</c:v>
                </c:pt>
                <c:pt idx="19">
                  <c:v>1399</c:v>
                </c:pt>
                <c:pt idx="20">
                  <c:v>1400</c:v>
                </c:pt>
                <c:pt idx="21">
                  <c:v>1401</c:v>
                </c:pt>
                <c:pt idx="22">
                  <c:v>1402</c:v>
                </c:pt>
              </c:numCache>
            </c:numRef>
          </c:xVal>
          <c:yVal>
            <c:numRef>
              <c:f>Sheet1!$C$3:$C$25</c:f>
              <c:numCache>
                <c:formatCode>General</c:formatCode>
                <c:ptCount val="23"/>
                <c:pt idx="0">
                  <c:v>0.32600000000000001</c:v>
                </c:pt>
                <c:pt idx="1">
                  <c:v>0.35799999999999998</c:v>
                </c:pt>
                <c:pt idx="2">
                  <c:v>0.39100000000000001</c:v>
                </c:pt>
                <c:pt idx="3">
                  <c:v>0.45100000000000001</c:v>
                </c:pt>
                <c:pt idx="4">
                  <c:v>0.22600000000000001</c:v>
                </c:pt>
                <c:pt idx="5">
                  <c:v>0.48199999999999998</c:v>
                </c:pt>
                <c:pt idx="6">
                  <c:v>0.54800000000000004</c:v>
                </c:pt>
                <c:pt idx="7">
                  <c:v>0.53600000000000003</c:v>
                </c:pt>
                <c:pt idx="8">
                  <c:v>0.82199999999999995</c:v>
                </c:pt>
                <c:pt idx="9">
                  <c:v>1.0169999999999999</c:v>
                </c:pt>
                <c:pt idx="10">
                  <c:v>0.94799999999999995</c:v>
                </c:pt>
                <c:pt idx="11">
                  <c:v>1.1359999999999999</c:v>
                </c:pt>
                <c:pt idx="12">
                  <c:v>0.92600000000000005</c:v>
                </c:pt>
                <c:pt idx="13">
                  <c:v>1.135</c:v>
                </c:pt>
                <c:pt idx="14">
                  <c:v>0.68</c:v>
                </c:pt>
                <c:pt idx="15">
                  <c:v>0.63700000000000001</c:v>
                </c:pt>
                <c:pt idx="16">
                  <c:v>0.46500000000000002</c:v>
                </c:pt>
                <c:pt idx="17">
                  <c:v>0.93899999999999995</c:v>
                </c:pt>
                <c:pt idx="18">
                  <c:v>1.425</c:v>
                </c:pt>
                <c:pt idx="19">
                  <c:v>1.478</c:v>
                </c:pt>
                <c:pt idx="20">
                  <c:v>1.919</c:v>
                </c:pt>
                <c:pt idx="21">
                  <c:v>1.75</c:v>
                </c:pt>
                <c:pt idx="22">
                  <c:v>1.8280000000000001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2D-4E73-BE8E-AC440EF10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64944"/>
        <c:axId val="50860592"/>
      </c:scatterChart>
      <c:valAx>
        <c:axId val="50864944"/>
        <c:scaling>
          <c:orientation val="minMax"/>
          <c:max val="1402"/>
          <c:min val="138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0592"/>
        <c:crosses val="autoZero"/>
        <c:crossBetween val="midCat"/>
        <c:majorUnit val="1"/>
        <c:minorUnit val="1"/>
      </c:valAx>
      <c:valAx>
        <c:axId val="5086059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4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3175123942843E-2"/>
          <c:y val="5.0307694589023837E-2"/>
          <c:w val="0.92477599154272383"/>
          <c:h val="0.8776100162620913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وارده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  <c:pt idx="8">
                  <c:v>1388</c:v>
                </c:pt>
                <c:pt idx="9">
                  <c:v>1389</c:v>
                </c:pt>
                <c:pt idx="10">
                  <c:v>1390</c:v>
                </c:pt>
                <c:pt idx="11">
                  <c:v>1391</c:v>
                </c:pt>
                <c:pt idx="12">
                  <c:v>1392</c:v>
                </c:pt>
                <c:pt idx="13">
                  <c:v>1393</c:v>
                </c:pt>
                <c:pt idx="14">
                  <c:v>1394</c:v>
                </c:pt>
                <c:pt idx="15">
                  <c:v>1395</c:v>
                </c:pt>
                <c:pt idx="16">
                  <c:v>1396</c:v>
                </c:pt>
                <c:pt idx="17">
                  <c:v>1397</c:v>
                </c:pt>
                <c:pt idx="18">
                  <c:v>1398</c:v>
                </c:pt>
                <c:pt idx="19">
                  <c:v>1399</c:v>
                </c:pt>
                <c:pt idx="20">
                  <c:v>1400</c:v>
                </c:pt>
                <c:pt idx="21">
                  <c:v>1401</c:v>
                </c:pt>
                <c:pt idx="22">
                  <c:v>1402</c:v>
                </c:pt>
              </c:numCache>
            </c:numRef>
          </c:xVal>
          <c:yVal>
            <c:numRef>
              <c:f>Sheet1!$D$3:$D$25</c:f>
              <c:numCache>
                <c:formatCode>General</c:formatCode>
                <c:ptCount val="23"/>
                <c:pt idx="0">
                  <c:v>1.0129999999999999</c:v>
                </c:pt>
                <c:pt idx="1">
                  <c:v>0.78800000000000003</c:v>
                </c:pt>
                <c:pt idx="2">
                  <c:v>1.01</c:v>
                </c:pt>
                <c:pt idx="3">
                  <c:v>1.0049999999999999</c:v>
                </c:pt>
                <c:pt idx="4">
                  <c:v>0.65100000000000002</c:v>
                </c:pt>
                <c:pt idx="5">
                  <c:v>1.347</c:v>
                </c:pt>
                <c:pt idx="6">
                  <c:v>1.1140000000000001</c:v>
                </c:pt>
                <c:pt idx="7">
                  <c:v>1.097</c:v>
                </c:pt>
                <c:pt idx="8">
                  <c:v>1.4930000000000001</c:v>
                </c:pt>
                <c:pt idx="9">
                  <c:v>0.86</c:v>
                </c:pt>
                <c:pt idx="10">
                  <c:v>0.51500000000000001</c:v>
                </c:pt>
                <c:pt idx="11">
                  <c:v>0.64500000000000002</c:v>
                </c:pt>
                <c:pt idx="12">
                  <c:v>0.47699999999999998</c:v>
                </c:pt>
                <c:pt idx="13">
                  <c:v>0.998</c:v>
                </c:pt>
                <c:pt idx="14">
                  <c:v>0.52900000000000003</c:v>
                </c:pt>
                <c:pt idx="15">
                  <c:v>0.44600000000000001</c:v>
                </c:pt>
                <c:pt idx="16">
                  <c:v>0.51100000000000001</c:v>
                </c:pt>
                <c:pt idx="17">
                  <c:v>0.443</c:v>
                </c:pt>
                <c:pt idx="18">
                  <c:v>0.50800000000000001</c:v>
                </c:pt>
                <c:pt idx="19">
                  <c:v>0.495</c:v>
                </c:pt>
                <c:pt idx="20">
                  <c:v>0.51100000000000001</c:v>
                </c:pt>
                <c:pt idx="21">
                  <c:v>0.44</c:v>
                </c:pt>
                <c:pt idx="22">
                  <c:v>0.505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B0-45B3-A112-36FCAA922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64944"/>
        <c:axId val="50860592"/>
      </c:scatterChart>
      <c:valAx>
        <c:axId val="50864944"/>
        <c:scaling>
          <c:orientation val="minMax"/>
          <c:max val="1402"/>
          <c:min val="138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0592"/>
        <c:crosses val="autoZero"/>
        <c:crossBetween val="midCat"/>
        <c:majorUnit val="1"/>
        <c:minorUnit val="1"/>
      </c:valAx>
      <c:valAx>
        <c:axId val="5086059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4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57387244635559E-2"/>
          <c:y val="2.3840584667574122E-2"/>
          <c:w val="0.93023049949765513"/>
          <c:h val="0.72758240652951411"/>
        </c:manualLayout>
      </c:layout>
      <c:lineChart>
        <c:grouping val="standard"/>
        <c:varyColors val="0"/>
        <c:ser>
          <c:idx val="0"/>
          <c:order val="0"/>
          <c:tx>
            <c:strRef>
              <c:f>Charts!$B$54</c:f>
              <c:strCache>
                <c:ptCount val="1"/>
                <c:pt idx="0">
                  <c:v>اعتبار ابلاغی طرح بهسازی ناوگان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Charts!$A$55:$A$68</c:f>
              <c:numCache>
                <c:formatCode>General</c:formatCode>
                <c:ptCount val="14"/>
                <c:pt idx="0">
                  <c:v>1389</c:v>
                </c:pt>
                <c:pt idx="1">
                  <c:v>1390</c:v>
                </c:pt>
                <c:pt idx="2">
                  <c:v>1391</c:v>
                </c:pt>
                <c:pt idx="3">
                  <c:v>1392</c:v>
                </c:pt>
                <c:pt idx="4">
                  <c:v>1393</c:v>
                </c:pt>
                <c:pt idx="5">
                  <c:v>1394</c:v>
                </c:pt>
                <c:pt idx="6">
                  <c:v>1395</c:v>
                </c:pt>
                <c:pt idx="7">
                  <c:v>1396</c:v>
                </c:pt>
                <c:pt idx="8">
                  <c:v>1397</c:v>
                </c:pt>
                <c:pt idx="9">
                  <c:v>1398</c:v>
                </c:pt>
                <c:pt idx="10">
                  <c:v>1399</c:v>
                </c:pt>
                <c:pt idx="11">
                  <c:v>1400</c:v>
                </c:pt>
                <c:pt idx="12">
                  <c:v>1401</c:v>
                </c:pt>
                <c:pt idx="13">
                  <c:v>1402</c:v>
                </c:pt>
              </c:numCache>
            </c:numRef>
          </c:cat>
          <c:val>
            <c:numRef>
              <c:f>Charts!$B$55:$B$68</c:f>
              <c:numCache>
                <c:formatCode>General</c:formatCode>
                <c:ptCount val="14"/>
                <c:pt idx="0">
                  <c:v>87</c:v>
                </c:pt>
                <c:pt idx="1">
                  <c:v>62</c:v>
                </c:pt>
                <c:pt idx="2">
                  <c:v>77</c:v>
                </c:pt>
                <c:pt idx="3">
                  <c:v>100</c:v>
                </c:pt>
                <c:pt idx="4">
                  <c:v>36</c:v>
                </c:pt>
                <c:pt idx="5">
                  <c:v>45</c:v>
                </c:pt>
                <c:pt idx="6">
                  <c:v>76</c:v>
                </c:pt>
                <c:pt idx="7">
                  <c:v>283</c:v>
                </c:pt>
                <c:pt idx="8">
                  <c:v>233</c:v>
                </c:pt>
                <c:pt idx="9">
                  <c:v>319</c:v>
                </c:pt>
                <c:pt idx="10">
                  <c:v>350</c:v>
                </c:pt>
                <c:pt idx="11">
                  <c:v>607</c:v>
                </c:pt>
                <c:pt idx="12">
                  <c:v>950</c:v>
                </c:pt>
                <c:pt idx="13">
                  <c:v>1372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0-4DAF-B41E-DB75A47448C3}"/>
            </c:ext>
          </c:extLst>
        </c:ser>
        <c:ser>
          <c:idx val="1"/>
          <c:order val="1"/>
          <c:tx>
            <c:strRef>
              <c:f>Charts!$C$54</c:f>
              <c:strCache>
                <c:ptCount val="1"/>
                <c:pt idx="0">
                  <c:v>هزینه های واقعی نت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6.1684990241629427E-2"/>
                  <c:y val="-1.8254496788327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D0-4DAF-B41E-DB75A47448C3}"/>
                </c:ext>
              </c:extLst>
            </c:dLbl>
            <c:dLbl>
              <c:idx val="13"/>
              <c:layout>
                <c:manualLayout>
                  <c:x val="-5.8806840250864439E-2"/>
                  <c:y val="1.327074266618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D0-4DAF-B41E-DB75A4744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Charts!$A$55:$A$68</c:f>
              <c:numCache>
                <c:formatCode>General</c:formatCode>
                <c:ptCount val="14"/>
                <c:pt idx="0">
                  <c:v>1389</c:v>
                </c:pt>
                <c:pt idx="1">
                  <c:v>1390</c:v>
                </c:pt>
                <c:pt idx="2">
                  <c:v>1391</c:v>
                </c:pt>
                <c:pt idx="3">
                  <c:v>1392</c:v>
                </c:pt>
                <c:pt idx="4">
                  <c:v>1393</c:v>
                </c:pt>
                <c:pt idx="5">
                  <c:v>1394</c:v>
                </c:pt>
                <c:pt idx="6">
                  <c:v>1395</c:v>
                </c:pt>
                <c:pt idx="7">
                  <c:v>1396</c:v>
                </c:pt>
                <c:pt idx="8">
                  <c:v>1397</c:v>
                </c:pt>
                <c:pt idx="9">
                  <c:v>1398</c:v>
                </c:pt>
                <c:pt idx="10">
                  <c:v>1399</c:v>
                </c:pt>
                <c:pt idx="11">
                  <c:v>1400</c:v>
                </c:pt>
                <c:pt idx="12">
                  <c:v>1401</c:v>
                </c:pt>
                <c:pt idx="13">
                  <c:v>1402</c:v>
                </c:pt>
              </c:numCache>
            </c:numRef>
          </c:cat>
          <c:val>
            <c:numRef>
              <c:f>Charts!$C$55:$C$68</c:f>
              <c:numCache>
                <c:formatCode>General</c:formatCode>
                <c:ptCount val="14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125</c:v>
                </c:pt>
                <c:pt idx="4">
                  <c:v>160</c:v>
                </c:pt>
                <c:pt idx="5">
                  <c:v>170</c:v>
                </c:pt>
                <c:pt idx="6">
                  <c:v>195</c:v>
                </c:pt>
                <c:pt idx="7">
                  <c:v>240</c:v>
                </c:pt>
                <c:pt idx="8">
                  <c:v>700</c:v>
                </c:pt>
                <c:pt idx="9">
                  <c:v>1400</c:v>
                </c:pt>
                <c:pt idx="10">
                  <c:v>1800</c:v>
                </c:pt>
                <c:pt idx="11">
                  <c:v>2400</c:v>
                </c:pt>
                <c:pt idx="12">
                  <c:v>3800</c:v>
                </c:pt>
                <c:pt idx="13">
                  <c:v>5700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D0-4DAF-B41E-DB75A4744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73570944"/>
        <c:axId val="173571504"/>
      </c:lineChart>
      <c:catAx>
        <c:axId val="1735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71504"/>
        <c:crosses val="autoZero"/>
        <c:auto val="1"/>
        <c:lblAlgn val="ctr"/>
        <c:lblOffset val="600"/>
        <c:noMultiLvlLbl val="0"/>
      </c:catAx>
      <c:valAx>
        <c:axId val="17357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709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1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b="1" baseline="0" dirty="0">
                <a:cs typeface="B Nazanin" panose="00000400000000000000" pitchFamily="2" charset="-78"/>
              </a:rPr>
              <a:t> </a:t>
            </a:r>
            <a:r>
              <a:rPr lang="fa-IR" sz="1050" b="1" baseline="0" dirty="0">
                <a:cs typeface="B Nazanin" panose="00000400000000000000" pitchFamily="2" charset="-78"/>
              </a:rPr>
              <a:t>(اعداد بر حسب میلیارد تومان است)</a:t>
            </a:r>
            <a:endParaRPr lang="en-US" sz="1050" b="1" dirty="0"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5.6807993759492206E-2"/>
          <c:y val="7.3998841772473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1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3.8814039837201102E-2"/>
          <c:w val="0.96901429246870063"/>
          <c:h val="0.709956936536505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مقدار اعتبار مصوب </c:v>
                </c:pt>
              </c:strCache>
            </c:strRef>
          </c:tx>
          <c:spPr>
            <a:ln w="63500" cap="rnd" cmpd="sng" algn="ctr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bg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5833644228196175E-2"/>
                  <c:y val="-9.126902896093774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8B-45F2-AE5E-F87F9FA6FD8E}"/>
                </c:ext>
              </c:extLst>
            </c:dLbl>
            <c:dLbl>
              <c:idx val="1"/>
              <c:layout>
                <c:manualLayout>
                  <c:x val="-2.591078581140363E-2"/>
                  <c:y val="-1.9729933533136412E-2"/>
                </c:manualLayout>
              </c:layout>
              <c:tx>
                <c:rich>
                  <a:bodyPr/>
                  <a:lstStyle/>
                  <a:p>
                    <a:fld id="{097F0094-61DB-4E6C-9739-F915CDC6D8E0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8B-45F2-AE5E-F87F9FA6FD8E}"/>
                </c:ext>
              </c:extLst>
            </c:dLbl>
            <c:dLbl>
              <c:idx val="2"/>
              <c:layout>
                <c:manualLayout>
                  <c:x val="-2.6780610743709639E-2"/>
                  <c:y val="-1.9258769374504648E-2"/>
                </c:manualLayout>
              </c:layout>
              <c:tx>
                <c:rich>
                  <a:bodyPr/>
                  <a:lstStyle/>
                  <a:p>
                    <a:fld id="{6685F497-76F6-437B-8D8B-6598311EDBDE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8B-45F2-AE5E-F87F9FA6FD8E}"/>
                </c:ext>
              </c:extLst>
            </c:dLbl>
            <c:dLbl>
              <c:idx val="3"/>
              <c:layout>
                <c:manualLayout>
                  <c:x val="-2.4611331110043013E-2"/>
                  <c:y val="-1.9259994086391258E-2"/>
                </c:manualLayout>
              </c:layout>
              <c:tx>
                <c:rich>
                  <a:bodyPr/>
                  <a:lstStyle/>
                  <a:p>
                    <a:fld id="{071C3D87-F8B7-4C85-B6A3-60F214C9C1A9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8B-45F2-AE5E-F87F9FA6FD8E}"/>
                </c:ext>
              </c:extLst>
            </c:dLbl>
            <c:dLbl>
              <c:idx val="4"/>
              <c:layout>
                <c:manualLayout>
                  <c:x val="-2.6190124671915935E-2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67B2CEDC-8769-4B5C-9F85-33DD113A48D6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78B-45F2-AE5E-F87F9FA6FD8E}"/>
                </c:ext>
              </c:extLst>
            </c:dLbl>
            <c:dLbl>
              <c:idx val="5"/>
              <c:layout>
                <c:manualLayout>
                  <c:x val="-2.9885416666666668E-2"/>
                  <c:y val="-2.9484981044036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8B-45F2-AE5E-F87F9FA6FD8E}"/>
                </c:ext>
              </c:extLst>
            </c:dLbl>
            <c:dLbl>
              <c:idx val="6"/>
              <c:layout>
                <c:manualLayout>
                  <c:x val="-2.3635416666666666E-2"/>
                  <c:y val="-3.3564741907261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8B-45F2-AE5E-F87F9FA6FD8E}"/>
                </c:ext>
              </c:extLst>
            </c:dLbl>
            <c:dLbl>
              <c:idx val="7"/>
              <c:layout>
                <c:manualLayout>
                  <c:x val="-3.509375E-2"/>
                  <c:y val="-3.532673701202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8B-45F2-AE5E-F87F9FA6FD8E}"/>
                </c:ext>
              </c:extLst>
            </c:dLbl>
            <c:dLbl>
              <c:idx val="8"/>
              <c:layout>
                <c:manualLayout>
                  <c:x val="-4.1486218908220109E-2"/>
                  <c:y val="-4.210769416494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B-45F2-AE5E-F87F9FA6F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1395</c:v>
                </c:pt>
                <c:pt idx="1">
                  <c:v>1396</c:v>
                </c:pt>
                <c:pt idx="2">
                  <c:v>1397</c:v>
                </c:pt>
                <c:pt idx="3">
                  <c:v>1398</c:v>
                </c:pt>
                <c:pt idx="4">
                  <c:v>1399</c:v>
                </c:pt>
                <c:pt idx="5">
                  <c:v>1400</c:v>
                </c:pt>
                <c:pt idx="6">
                  <c:v>1401</c:v>
                </c:pt>
                <c:pt idx="7">
                  <c:v>1402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</c:v>
                </c:pt>
                <c:pt idx="1">
                  <c:v>53</c:v>
                </c:pt>
                <c:pt idx="2">
                  <c:v>52</c:v>
                </c:pt>
                <c:pt idx="3">
                  <c:v>45</c:v>
                </c:pt>
                <c:pt idx="4">
                  <c:v>57</c:v>
                </c:pt>
                <c:pt idx="5">
                  <c:v>72</c:v>
                </c:pt>
                <c:pt idx="6">
                  <c:v>86</c:v>
                </c:pt>
                <c:pt idx="7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78B-45F2-AE5E-F87F9FA6FD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مقدار اعتبار مورد نیاز*</c:v>
                </c:pt>
              </c:strCache>
            </c:strRef>
          </c:tx>
          <c:spPr>
            <a:ln w="63500" cap="rnd" cmpd="sng" algn="ctr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bg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608148549994176E-2"/>
                  <c:y val="-4.1097218651154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78B-45F2-AE5E-F87F9FA6FD8E}"/>
                </c:ext>
              </c:extLst>
            </c:dLbl>
            <c:dLbl>
              <c:idx val="1"/>
              <c:layout>
                <c:manualLayout>
                  <c:x val="-3.0958305134446445E-2"/>
                  <c:y val="-4.4160431300341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8B-45F2-AE5E-F87F9FA6FD8E}"/>
                </c:ext>
              </c:extLst>
            </c:dLbl>
            <c:dLbl>
              <c:idx val="2"/>
              <c:layout>
                <c:manualLayout>
                  <c:x val="-3.1999972880102125E-2"/>
                  <c:y val="-4.6504391971584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78B-45F2-AE5E-F87F9FA6FD8E}"/>
                </c:ext>
              </c:extLst>
            </c:dLbl>
            <c:dLbl>
              <c:idx val="3"/>
              <c:layout>
                <c:manualLayout>
                  <c:x val="-2.7216324219886338E-2"/>
                  <c:y val="-5.263081726995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8B-45F2-AE5E-F87F9FA6FD8E}"/>
                </c:ext>
              </c:extLst>
            </c:dLbl>
            <c:dLbl>
              <c:idx val="4"/>
              <c:layout>
                <c:manualLayout>
                  <c:x val="-3.3504373883952637E-2"/>
                  <c:y val="-6.7640318053128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78B-45F2-AE5E-F87F9FA6FD8E}"/>
                </c:ext>
              </c:extLst>
            </c:dLbl>
            <c:dLbl>
              <c:idx val="5"/>
              <c:layout>
                <c:manualLayout>
                  <c:x val="-3.6223991146860077E-2"/>
                  <c:y val="-6.866613249383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78B-45F2-AE5E-F87F9FA6FD8E}"/>
                </c:ext>
              </c:extLst>
            </c:dLbl>
            <c:dLbl>
              <c:idx val="6"/>
              <c:layout>
                <c:manualLayout>
                  <c:x val="-3.325323232929131E-2"/>
                  <c:y val="-7.7855770441396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78B-45F2-AE5E-F87F9FA6FD8E}"/>
                </c:ext>
              </c:extLst>
            </c:dLbl>
            <c:dLbl>
              <c:idx val="7"/>
              <c:layout>
                <c:manualLayout>
                  <c:x val="-4.413264304404281E-2"/>
                  <c:y val="-5.4051713783058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78B-45F2-AE5E-F87F9FA6FD8E}"/>
                </c:ext>
              </c:extLst>
            </c:dLbl>
            <c:dLbl>
              <c:idx val="8"/>
              <c:layout>
                <c:manualLayout>
                  <c:x val="-5.2351102108393145E-2"/>
                  <c:y val="-3.560082227621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8B-45F2-AE5E-F87F9FA6F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1395</c:v>
                </c:pt>
                <c:pt idx="1">
                  <c:v>1396</c:v>
                </c:pt>
                <c:pt idx="2">
                  <c:v>1397</c:v>
                </c:pt>
                <c:pt idx="3">
                  <c:v>1398</c:v>
                </c:pt>
                <c:pt idx="4">
                  <c:v>1399</c:v>
                </c:pt>
                <c:pt idx="5">
                  <c:v>1400</c:v>
                </c:pt>
                <c:pt idx="6">
                  <c:v>1401</c:v>
                </c:pt>
                <c:pt idx="7">
                  <c:v>1402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120</c:v>
                </c:pt>
                <c:pt idx="1">
                  <c:v>575</c:v>
                </c:pt>
                <c:pt idx="2">
                  <c:v>680</c:v>
                </c:pt>
                <c:pt idx="3">
                  <c:v>850</c:v>
                </c:pt>
                <c:pt idx="4">
                  <c:v>1100</c:v>
                </c:pt>
                <c:pt idx="5">
                  <c:v>1450</c:v>
                </c:pt>
                <c:pt idx="6">
                  <c:v>1726</c:v>
                </c:pt>
                <c:pt idx="7">
                  <c:v>1965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78B-45F2-AE5E-F87F9FA6FD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932352"/>
        <c:axId val="173932912"/>
      </c:lineChart>
      <c:catAx>
        <c:axId val="1739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32912"/>
        <c:crosses val="autoZero"/>
        <c:auto val="1"/>
        <c:lblAlgn val="ctr"/>
        <c:lblOffset val="100"/>
        <c:noMultiLvlLbl val="0"/>
      </c:catAx>
      <c:valAx>
        <c:axId val="17393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93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48363375368862"/>
          <c:y val="0.83988189123528312"/>
          <c:w val="0.30049215204294777"/>
          <c:h val="4.2734303498203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94026362677472E-2"/>
          <c:y val="7.7422017075251925E-2"/>
          <c:w val="0.91854338513548173"/>
          <c:h val="0.747981323844628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 شاخص اصلی اختصاصی بهره ور '!$B$79</c:f>
              <c:strCache>
                <c:ptCount val="1"/>
                <c:pt idx="0">
                  <c:v>منافع اجتماعی حاصل از حمل بار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 شاخص اصلی اختصاصی بهره ور '!$P$2:$AM$2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' شاخص اصلی اختصاصی بهره ور '!$P$79:$AM$79</c:f>
              <c:numCache>
                <c:formatCode>0</c:formatCode>
                <c:ptCount val="24"/>
                <c:pt idx="0">
                  <c:v>401.25591318080001</c:v>
                </c:pt>
                <c:pt idx="1">
                  <c:v>413.55058572660005</c:v>
                </c:pt>
                <c:pt idx="2">
                  <c:v>448.3262966913</c:v>
                </c:pt>
                <c:pt idx="3">
                  <c:v>510.76648035749997</c:v>
                </c:pt>
                <c:pt idx="4">
                  <c:v>514.55473627140009</c:v>
                </c:pt>
                <c:pt idx="5">
                  <c:v>541.30258501920002</c:v>
                </c:pt>
                <c:pt idx="6">
                  <c:v>581.33860000000004</c:v>
                </c:pt>
                <c:pt idx="7">
                  <c:v>572.48069999999996</c:v>
                </c:pt>
                <c:pt idx="8">
                  <c:v>581.28200000000004</c:v>
                </c:pt>
                <c:pt idx="9">
                  <c:v>572.99009999999998</c:v>
                </c:pt>
                <c:pt idx="10">
                  <c:v>616.34569999999997</c:v>
                </c:pt>
                <c:pt idx="11">
                  <c:v>594.52639999999997</c:v>
                </c:pt>
                <c:pt idx="12">
                  <c:v>639.69320000000005</c:v>
                </c:pt>
                <c:pt idx="13">
                  <c:v>633.91999999999996</c:v>
                </c:pt>
                <c:pt idx="14">
                  <c:v>692.24630000000002</c:v>
                </c:pt>
                <c:pt idx="15">
                  <c:v>707.89619999999991</c:v>
                </c:pt>
                <c:pt idx="16">
                  <c:v>770.9769</c:v>
                </c:pt>
                <c:pt idx="17">
                  <c:v>857.46169999999995</c:v>
                </c:pt>
                <c:pt idx="18">
                  <c:v>986.50970000000007</c:v>
                </c:pt>
                <c:pt idx="19">
                  <c:v>952.15350000000001</c:v>
                </c:pt>
                <c:pt idx="20">
                  <c:v>1017.7529000000001</c:v>
                </c:pt>
                <c:pt idx="21">
                  <c:v>931.63600000000008</c:v>
                </c:pt>
                <c:pt idx="22">
                  <c:v>856.04669999999999</c:v>
                </c:pt>
                <c:pt idx="23">
                  <c:v>824.54880000000003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54-463D-AB89-BB8BDFC6A00C}"/>
            </c:ext>
          </c:extLst>
        </c:ser>
        <c:ser>
          <c:idx val="1"/>
          <c:order val="1"/>
          <c:tx>
            <c:strRef>
              <c:f>' شاخص اصلی اختصاصی بهره ور '!$B$80</c:f>
              <c:strCache>
                <c:ptCount val="1"/>
                <c:pt idx="0">
                  <c:v>منافع اجتماعی حاصل از حمل مسافر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 شاخص اصلی اختصاصی بهره ور '!$P$2:$AM$2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' شاخص اصلی اختصاصی بهره ور '!$P$80:$AM$80</c:f>
              <c:numCache>
                <c:formatCode>0</c:formatCode>
                <c:ptCount val="24"/>
                <c:pt idx="0">
                  <c:v>160.89541352099999</c:v>
                </c:pt>
                <c:pt idx="1">
                  <c:v>181.77198073219998</c:v>
                </c:pt>
                <c:pt idx="2">
                  <c:v>193.94961451</c:v>
                </c:pt>
                <c:pt idx="3">
                  <c:v>210.50575328119993</c:v>
                </c:pt>
                <c:pt idx="4">
                  <c:v>226.28196053799994</c:v>
                </c:pt>
                <c:pt idx="5">
                  <c:v>251.95729746099997</c:v>
                </c:pt>
                <c:pt idx="6">
                  <c:v>283.61381552979998</c:v>
                </c:pt>
                <c:pt idx="7">
                  <c:v>314.14578767919994</c:v>
                </c:pt>
                <c:pt idx="8">
                  <c:v>346.05119999999994</c:v>
                </c:pt>
                <c:pt idx="9">
                  <c:v>379.99639999999999</c:v>
                </c:pt>
                <c:pt idx="10">
                  <c:v>398.0086</c:v>
                </c:pt>
                <c:pt idx="11">
                  <c:v>404.02019999999987</c:v>
                </c:pt>
                <c:pt idx="12">
                  <c:v>388.0872</c:v>
                </c:pt>
                <c:pt idx="13">
                  <c:v>393.43435999999997</c:v>
                </c:pt>
                <c:pt idx="14">
                  <c:v>367.74972851059988</c:v>
                </c:pt>
                <c:pt idx="15">
                  <c:v>337.59462419799996</c:v>
                </c:pt>
                <c:pt idx="16">
                  <c:v>293.39430900459996</c:v>
                </c:pt>
                <c:pt idx="17">
                  <c:v>299.95520797099994</c:v>
                </c:pt>
                <c:pt idx="18">
                  <c:v>344.40875175739995</c:v>
                </c:pt>
                <c:pt idx="19">
                  <c:v>336.51399999999995</c:v>
                </c:pt>
                <c:pt idx="20">
                  <c:v>117.13579999999997</c:v>
                </c:pt>
                <c:pt idx="21">
                  <c:v>253.82059999999993</c:v>
                </c:pt>
                <c:pt idx="22">
                  <c:v>359.47559999999999</c:v>
                </c:pt>
                <c:pt idx="23">
                  <c:v>375.02440000000001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54-463D-AB89-BB8BDFC6A00C}"/>
            </c:ext>
          </c:extLst>
        </c:ser>
        <c:ser>
          <c:idx val="2"/>
          <c:order val="2"/>
          <c:tx>
            <c:strRef>
              <c:f>' شاخص اصلی اختصاصی بهره ور '!$B$81</c:f>
              <c:strCache>
                <c:ptCount val="1"/>
                <c:pt idx="0">
                  <c:v>منافع اجتماعی حاصل از حمل ریلی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 شاخص اصلی اختصاصی بهره ور '!$P$2:$AM$2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' شاخص اصلی اختصاصی بهره ور '!$P$81:$AM$81</c:f>
              <c:numCache>
                <c:formatCode>0</c:formatCode>
                <c:ptCount val="24"/>
                <c:pt idx="0">
                  <c:v>562.15132670180003</c:v>
                </c:pt>
                <c:pt idx="1">
                  <c:v>595.3225664588</c:v>
                </c:pt>
                <c:pt idx="2">
                  <c:v>642.2759112013</c:v>
                </c:pt>
                <c:pt idx="3">
                  <c:v>721.27223363869984</c:v>
                </c:pt>
                <c:pt idx="4">
                  <c:v>740.8366968094</c:v>
                </c:pt>
                <c:pt idx="5">
                  <c:v>793.25988248019996</c:v>
                </c:pt>
                <c:pt idx="6">
                  <c:v>864.95241552979996</c:v>
                </c:pt>
                <c:pt idx="7">
                  <c:v>886.62648767919995</c:v>
                </c:pt>
                <c:pt idx="8">
                  <c:v>927.33320000000003</c:v>
                </c:pt>
                <c:pt idx="9">
                  <c:v>952.98649999999998</c:v>
                </c:pt>
                <c:pt idx="10">
                  <c:v>1014.3543</c:v>
                </c:pt>
                <c:pt idx="11">
                  <c:v>998.5465999999999</c:v>
                </c:pt>
                <c:pt idx="12">
                  <c:v>1027.7804000000001</c:v>
                </c:pt>
                <c:pt idx="13">
                  <c:v>1027.3543599999998</c:v>
                </c:pt>
                <c:pt idx="14">
                  <c:v>1059.9960285105999</c:v>
                </c:pt>
                <c:pt idx="15">
                  <c:v>1045.4908241979999</c:v>
                </c:pt>
                <c:pt idx="16">
                  <c:v>1064.3712090045999</c:v>
                </c:pt>
                <c:pt idx="17">
                  <c:v>1157.416907971</c:v>
                </c:pt>
                <c:pt idx="18">
                  <c:v>1330.9184517573999</c:v>
                </c:pt>
                <c:pt idx="19">
                  <c:v>1288.6675</c:v>
                </c:pt>
                <c:pt idx="20">
                  <c:v>1134.8887</c:v>
                </c:pt>
                <c:pt idx="21">
                  <c:v>1185.4566</c:v>
                </c:pt>
                <c:pt idx="22">
                  <c:v>1215.5223000000001</c:v>
                </c:pt>
                <c:pt idx="23">
                  <c:v>1199.5732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754-463D-AB89-BB8BDFC6A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139952"/>
        <c:axId val="145139392"/>
      </c:scatterChart>
      <c:valAx>
        <c:axId val="145139952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39392"/>
        <c:crosses val="autoZero"/>
        <c:crossBetween val="midCat"/>
        <c:majorUnit val="1"/>
      </c:valAx>
      <c:valAx>
        <c:axId val="14513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a-IR">
                    <a:cs typeface="B Nazanin" panose="00000400000000000000" pitchFamily="2" charset="-78"/>
                  </a:rPr>
                  <a:t>میلیون دلار</a:t>
                </a:r>
                <a:endParaRPr lang="en-US"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4.794666839656965E-2"/>
              <c:y val="2.8405732585147976E-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39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22710702828807E-2"/>
          <c:y val="3.4528342366033485E-2"/>
          <c:w val="0.89516941892680102"/>
          <c:h val="0.88491951878528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ریلی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Sheet1!$B$2:$B$30</c:f>
              <c:numCache>
                <c:formatCode>0\.0%</c:formatCode>
                <c:ptCount val="29"/>
                <c:pt idx="0">
                  <c:v>0.16099773242630383</c:v>
                </c:pt>
                <c:pt idx="1">
                  <c:v>0.15648445873526259</c:v>
                </c:pt>
                <c:pt idx="2">
                  <c:v>0.15895372233400404</c:v>
                </c:pt>
                <c:pt idx="3">
                  <c:v>0.15337683247182446</c:v>
                </c:pt>
                <c:pt idx="4">
                  <c:v>0.14128240956373234</c:v>
                </c:pt>
                <c:pt idx="5">
                  <c:v>0.14046183262244449</c:v>
                </c:pt>
                <c:pt idx="6">
                  <c:v>0.13436455397522448</c:v>
                </c:pt>
                <c:pt idx="7">
                  <c:v>0.12382003187446365</c:v>
                </c:pt>
                <c:pt idx="8">
                  <c:v>0.11815561959654179</c:v>
                </c:pt>
                <c:pt idx="9">
                  <c:v>0.11222222222222222</c:v>
                </c:pt>
                <c:pt idx="10">
                  <c:v>0.11094069529652352</c:v>
                </c:pt>
                <c:pt idx="11">
                  <c:v>0.10517353633495267</c:v>
                </c:pt>
                <c:pt idx="12">
                  <c:v>0.10665408211420482</c:v>
                </c:pt>
                <c:pt idx="13">
                  <c:v>0.10450685826257347</c:v>
                </c:pt>
                <c:pt idx="14">
                  <c:v>0.10871156824202302</c:v>
                </c:pt>
                <c:pt idx="15">
                  <c:v>0.11825363038645287</c:v>
                </c:pt>
                <c:pt idx="16">
                  <c:v>0.11673819742489271</c:v>
                </c:pt>
                <c:pt idx="17">
                  <c:v>0.1187583287606804</c:v>
                </c:pt>
                <c:pt idx="18">
                  <c:v>0.13508486398511974</c:v>
                </c:pt>
                <c:pt idx="19">
                  <c:v>0.1243141384470432</c:v>
                </c:pt>
                <c:pt idx="20">
                  <c:v>0.12354152367879205</c:v>
                </c:pt>
                <c:pt idx="21">
                  <c:v>0.112</c:v>
                </c:pt>
                <c:pt idx="22">
                  <c:v>0.10100000000000001</c:v>
                </c:pt>
                <c:pt idx="23">
                  <c:v>0.09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31-4D49-B538-1CB94C5B6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58416"/>
        <c:axId val="50863856"/>
      </c:scatterChart>
      <c:valAx>
        <c:axId val="50858416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3856"/>
        <c:crosses val="autoZero"/>
        <c:crossBetween val="midCat"/>
        <c:majorUnit val="1"/>
      </c:valAx>
      <c:valAx>
        <c:axId val="5086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58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3175123942843E-2"/>
          <c:y val="2.0007012872177699E-2"/>
          <c:w val="0.92477599154272383"/>
          <c:h val="0.91402315927019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ریلی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8107866724992707E-3"/>
                  <c:y val="4.2546525457675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EB9-4C42-A92D-B319D4F3C0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B9-4C42-A92D-B319D4F3C0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B9-4C42-A92D-B319D4F3C0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B9-4C42-A92D-B319D4F3C0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B9-4C42-A92D-B319D4F3C0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B9-4C42-A92D-B319D4F3C0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B9-4C42-A92D-B319D4F3C0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EB9-4C42-A92D-B319D4F3C0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EB9-4C42-A92D-B319D4F3C0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EB9-4C42-A92D-B319D4F3C0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EB9-4C42-A92D-B319D4F3C06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EB9-4C42-A92D-B319D4F3C06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EB9-4C42-A92D-B319D4F3C06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EB9-4C42-A92D-B319D4F3C0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EB9-4C42-A92D-B319D4F3C06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EB9-4C42-A92D-B319D4F3C06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EB9-4C42-A92D-B319D4F3C06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EB9-4C42-A92D-B319D4F3C06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EB9-4C42-A92D-B319D4F3C06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EB9-4C42-A92D-B319D4F3C069}"/>
                </c:ext>
              </c:extLst>
            </c:dLbl>
            <c:dLbl>
              <c:idx val="20"/>
              <c:layout>
                <c:manualLayout>
                  <c:x val="-3.00087489063867E-2"/>
                  <c:y val="4.8158590779465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3EB9-4C42-A92D-B319D4F3C06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EB9-4C42-A92D-B319D4F3C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Sheet1!$A$2:$A$26</c:f>
              <c:numCache>
                <c:formatCode>General</c:formatCode>
                <c:ptCount val="25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Sheet1!$B$2:$B$26</c:f>
              <c:numCache>
                <c:formatCode>0.0</c:formatCode>
                <c:ptCount val="25"/>
                <c:pt idx="0">
                  <c:v>4.9471458773784356</c:v>
                </c:pt>
                <c:pt idx="1">
                  <c:v>5.5958991883810336</c:v>
                </c:pt>
                <c:pt idx="2">
                  <c:v>6.2015503875968996</c:v>
                </c:pt>
                <c:pt idx="3">
                  <c:v>6.7275747508305646</c:v>
                </c:pt>
                <c:pt idx="4">
                  <c:v>7.3367260390161153</c:v>
                </c:pt>
                <c:pt idx="5">
                  <c:v>8.0364540182270083</c:v>
                </c:pt>
                <c:pt idx="6">
                  <c:v>8.6832450061149604</c:v>
                </c:pt>
                <c:pt idx="7">
                  <c:v>9.00404263138552</c:v>
                </c:pt>
                <c:pt idx="8">
                  <c:v>9.0407177363699098</c:v>
                </c:pt>
                <c:pt idx="9">
                  <c:v>9.3993892093654559</c:v>
                </c:pt>
                <c:pt idx="10">
                  <c:v>10.51862673484295</c:v>
                </c:pt>
                <c:pt idx="11">
                  <c:v>10.775047258979207</c:v>
                </c:pt>
                <c:pt idx="12">
                  <c:v>10.675467372831115</c:v>
                </c:pt>
                <c:pt idx="13">
                  <c:v>10.782241014799155</c:v>
                </c:pt>
                <c:pt idx="14">
                  <c:v>11.54562383612663</c:v>
                </c:pt>
                <c:pt idx="15">
                  <c:v>12.039312039312039</c:v>
                </c:pt>
                <c:pt idx="16">
                  <c:v>12.123763418227741</c:v>
                </c:pt>
                <c:pt idx="17" formatCode="0.00">
                  <c:v>13.725490196078432</c:v>
                </c:pt>
                <c:pt idx="18" formatCode="0.00">
                  <c:v>15.727138139164104</c:v>
                </c:pt>
                <c:pt idx="19" formatCode="0.00">
                  <c:v>16.557051218904466</c:v>
                </c:pt>
                <c:pt idx="20" formatCode="0.00">
                  <c:v>10.821256038647341</c:v>
                </c:pt>
                <c:pt idx="21" formatCode="0.00">
                  <c:v>16.7</c:v>
                </c:pt>
                <c:pt idx="22" formatCode="0.00">
                  <c:v>18.899999999999999</c:v>
                </c:pt>
                <c:pt idx="23" formatCode="0.00">
                  <c:v>17.8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1C-430F-A579-282E3BFD0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256096"/>
        <c:axId val="135244672"/>
      </c:scatterChart>
      <c:valAx>
        <c:axId val="135256096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44672"/>
        <c:crosses val="autoZero"/>
        <c:crossBetween val="midCat"/>
        <c:majorUnit val="1"/>
      </c:valAx>
      <c:valAx>
        <c:axId val="135244672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6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67989938757654E-2"/>
          <c:y val="4.1889648678082439E-2"/>
          <c:w val="0.92477599154272383"/>
          <c:h val="0.877610016262091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لکوموتیو کل</c:v>
                </c:pt>
              </c:strCache>
            </c:strRef>
          </c:tx>
          <c:spPr>
            <a:ln w="9525" cap="rnd">
              <a:solidFill>
                <a:srgbClr val="2683C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2683C6"/>
              </a:soli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575</c:v>
                </c:pt>
                <c:pt idx="1">
                  <c:v>565</c:v>
                </c:pt>
                <c:pt idx="2">
                  <c:v>564</c:v>
                </c:pt>
                <c:pt idx="3">
                  <c:v>565</c:v>
                </c:pt>
                <c:pt idx="4">
                  <c:v>578</c:v>
                </c:pt>
                <c:pt idx="5">
                  <c:v>606</c:v>
                </c:pt>
                <c:pt idx="6">
                  <c:v>636</c:v>
                </c:pt>
                <c:pt idx="7">
                  <c:v>631</c:v>
                </c:pt>
                <c:pt idx="8" formatCode="0">
                  <c:v>646</c:v>
                </c:pt>
                <c:pt idx="9" formatCode="0">
                  <c:v>670</c:v>
                </c:pt>
                <c:pt idx="10" formatCode="0">
                  <c:v>704</c:v>
                </c:pt>
                <c:pt idx="11" formatCode="0">
                  <c:v>750</c:v>
                </c:pt>
                <c:pt idx="12" formatCode="0">
                  <c:v>778</c:v>
                </c:pt>
                <c:pt idx="13" formatCode="0">
                  <c:v>821</c:v>
                </c:pt>
                <c:pt idx="14" formatCode="0">
                  <c:v>869</c:v>
                </c:pt>
                <c:pt idx="15" formatCode="0">
                  <c:v>901</c:v>
                </c:pt>
                <c:pt idx="16" formatCode="0">
                  <c:v>915</c:v>
                </c:pt>
                <c:pt idx="17" formatCode="0">
                  <c:v>917</c:v>
                </c:pt>
                <c:pt idx="18" formatCode="0">
                  <c:v>928</c:v>
                </c:pt>
                <c:pt idx="19" formatCode="0">
                  <c:v>954</c:v>
                </c:pt>
                <c:pt idx="20" formatCode="0">
                  <c:v>950</c:v>
                </c:pt>
                <c:pt idx="21" formatCode="0">
                  <c:v>958</c:v>
                </c:pt>
                <c:pt idx="22" formatCode="0">
                  <c:v>988</c:v>
                </c:pt>
                <c:pt idx="23" formatCode="0">
                  <c:v>1011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329-41DE-8FC9-7853481FEC41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329-41DE-8FC9-7853481FEC41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آماده بکار</c:v>
                </c:pt>
              </c:strCache>
            </c:strRef>
          </c:tx>
          <c:spPr>
            <a:ln w="9525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Sheet1!$C$2:$C$25</c:f>
              <c:numCache>
                <c:formatCode>General</c:formatCode>
                <c:ptCount val="24"/>
                <c:pt idx="0">
                  <c:v>263</c:v>
                </c:pt>
                <c:pt idx="1">
                  <c:v>270</c:v>
                </c:pt>
                <c:pt idx="2">
                  <c:v>284</c:v>
                </c:pt>
                <c:pt idx="3">
                  <c:v>305</c:v>
                </c:pt>
                <c:pt idx="4">
                  <c:v>318</c:v>
                </c:pt>
                <c:pt idx="5">
                  <c:v>335</c:v>
                </c:pt>
                <c:pt idx="6">
                  <c:v>357</c:v>
                </c:pt>
                <c:pt idx="7">
                  <c:v>362</c:v>
                </c:pt>
                <c:pt idx="8">
                  <c:v>370</c:v>
                </c:pt>
                <c:pt idx="9">
                  <c:v>395</c:v>
                </c:pt>
                <c:pt idx="10">
                  <c:v>407</c:v>
                </c:pt>
                <c:pt idx="11">
                  <c:v>421</c:v>
                </c:pt>
                <c:pt idx="12">
                  <c:v>434</c:v>
                </c:pt>
                <c:pt idx="13">
                  <c:v>446</c:v>
                </c:pt>
                <c:pt idx="14">
                  <c:v>480</c:v>
                </c:pt>
                <c:pt idx="15">
                  <c:v>518</c:v>
                </c:pt>
                <c:pt idx="16">
                  <c:v>550</c:v>
                </c:pt>
                <c:pt idx="17">
                  <c:v>569</c:v>
                </c:pt>
                <c:pt idx="18">
                  <c:v>566</c:v>
                </c:pt>
                <c:pt idx="19">
                  <c:v>573</c:v>
                </c:pt>
                <c:pt idx="20">
                  <c:v>543</c:v>
                </c:pt>
                <c:pt idx="21">
                  <c:v>523</c:v>
                </c:pt>
                <c:pt idx="22">
                  <c:v>526</c:v>
                </c:pt>
                <c:pt idx="23">
                  <c:v>523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329-41DE-8FC9-7853481FE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43856"/>
        <c:axId val="140444400"/>
      </c:scatterChart>
      <c:valAx>
        <c:axId val="140443856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44400"/>
        <c:crosses val="autoZero"/>
        <c:crossBetween val="midCat"/>
        <c:majorUnit val="1"/>
      </c:valAx>
      <c:valAx>
        <c:axId val="140444400"/>
        <c:scaling>
          <c:orientation val="minMax"/>
          <c:max val="105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43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7.1967592592592541E-2"/>
          <c:y val="8.8366387440639696E-2"/>
          <c:w val="0.17571759259259259"/>
          <c:h val="0.203133786113585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  <c:pt idx="20">
                  <c:v>1399</c:v>
                </c:pt>
                <c:pt idx="21">
                  <c:v>1400</c:v>
                </c:pt>
                <c:pt idx="22">
                  <c:v>1401</c:v>
                </c:pt>
                <c:pt idx="23">
                  <c:v>1402</c:v>
                </c:pt>
              </c:numCache>
            </c:numRef>
          </c:xVal>
          <c:yVal>
            <c:numRef>
              <c:f>Sheet1!$D$2:$D$25</c:f>
              <c:numCache>
                <c:formatCode>General</c:formatCode>
                <c:ptCount val="24"/>
                <c:pt idx="0">
                  <c:v>0.4573913043478261</c:v>
                </c:pt>
                <c:pt idx="1">
                  <c:v>0.47787610619469029</c:v>
                </c:pt>
                <c:pt idx="2">
                  <c:v>0.50354609929078009</c:v>
                </c:pt>
                <c:pt idx="3">
                  <c:v>0.53982300884955747</c:v>
                </c:pt>
                <c:pt idx="4">
                  <c:v>0.55017301038062283</c:v>
                </c:pt>
                <c:pt idx="5">
                  <c:v>0.55280528052805278</c:v>
                </c:pt>
                <c:pt idx="6">
                  <c:v>0.56132075471698117</c:v>
                </c:pt>
                <c:pt idx="7">
                  <c:v>0.57369255150554677</c:v>
                </c:pt>
                <c:pt idx="8">
                  <c:v>0.5727554179566563</c:v>
                </c:pt>
                <c:pt idx="9">
                  <c:v>0.58955223880597019</c:v>
                </c:pt>
                <c:pt idx="10">
                  <c:v>0.578125</c:v>
                </c:pt>
                <c:pt idx="11">
                  <c:v>0.56133333333333335</c:v>
                </c:pt>
                <c:pt idx="12">
                  <c:v>0.55784061696658094</c:v>
                </c:pt>
                <c:pt idx="13">
                  <c:v>0.5432399512789281</c:v>
                </c:pt>
                <c:pt idx="14">
                  <c:v>0.55235903337169157</c:v>
                </c:pt>
                <c:pt idx="15">
                  <c:v>0.57491675915649276</c:v>
                </c:pt>
                <c:pt idx="16">
                  <c:v>0.60109289617486339</c:v>
                </c:pt>
                <c:pt idx="17">
                  <c:v>0.62050163576881134</c:v>
                </c:pt>
                <c:pt idx="18">
                  <c:v>0.60991379310344829</c:v>
                </c:pt>
                <c:pt idx="19">
                  <c:v>0.60062893081761004</c:v>
                </c:pt>
                <c:pt idx="20">
                  <c:v>0.57157894736842108</c:v>
                </c:pt>
                <c:pt idx="21">
                  <c:v>0.54592901878914402</c:v>
                </c:pt>
                <c:pt idx="22">
                  <c:v>0.53238866396761131</c:v>
                </c:pt>
                <c:pt idx="23">
                  <c:v>0.51730959446092972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C99-443B-A252-377B9F7C8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0500143"/>
        <c:axId val="1960488495"/>
      </c:scatterChart>
      <c:valAx>
        <c:axId val="1960500143"/>
        <c:scaling>
          <c:orientation val="minMax"/>
          <c:max val="1402"/>
          <c:min val="137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488495"/>
        <c:crosses val="autoZero"/>
        <c:crossBetween val="midCat"/>
        <c:majorUnit val="1"/>
      </c:valAx>
      <c:valAx>
        <c:axId val="1960488495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5001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0.0496</cdr:x>
      <cdr:y>0.79611</cdr:y>
    </cdr:from>
    <cdr:to>
      <cdr:x>0.06647</cdr:x>
      <cdr:y>0.85143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44286" y="3603171"/>
          <a:ext cx="185058" cy="2503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0.69147</cdr:x>
      <cdr:y>0.03608</cdr:y>
    </cdr:from>
    <cdr:to>
      <cdr:x>0.78175</cdr:x>
      <cdr:y>0.11785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87344" y="163286"/>
          <a:ext cx="990599" cy="37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a-IR" sz="1800" dirty="0"/>
            <a:t> </a:t>
          </a:r>
          <a:r>
            <a:rPr lang="fa-IR" sz="1800" dirty="0" smtClean="0"/>
            <a:t>62 درصد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0.90972</cdr:x>
      <cdr:y>0.38375</cdr:y>
    </cdr:from>
    <cdr:to>
      <cdr:x>1</cdr:x>
      <cdr:y>0.46553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982201" y="1736838"/>
          <a:ext cx="990599" cy="37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a-IR" sz="1800" dirty="0"/>
            <a:t> </a:t>
          </a:r>
          <a:r>
            <a:rPr lang="fa-IR" sz="1800" dirty="0" smtClean="0"/>
            <a:t>52 </a:t>
          </a:r>
          <a:r>
            <a:rPr lang="fa-IR" sz="1800" dirty="0" smtClean="0"/>
            <a:t>درصد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0.06151</cdr:x>
      <cdr:y>0.6494</cdr:y>
    </cdr:from>
    <cdr:to>
      <cdr:x>0.16468</cdr:x>
      <cdr:y>0.72636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4913" y="2939143"/>
          <a:ext cx="1132116" cy="348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a-IR" sz="1400" dirty="0" smtClean="0"/>
            <a:t>14017 دستگاه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0.04828</cdr:x>
      <cdr:y>0.42303</cdr:y>
    </cdr:from>
    <cdr:to>
      <cdr:x>0.15146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9770" y="1914638"/>
          <a:ext cx="1132116" cy="348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a-IR" sz="1400" dirty="0" smtClean="0"/>
            <a:t>16226 </a:t>
          </a:r>
          <a:r>
            <a:rPr lang="fa-IR" sz="1400" dirty="0" smtClean="0"/>
            <a:t>دستگاه</a:t>
          </a:r>
          <a:endParaRPr 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0.05456</cdr:x>
      <cdr:y>0.51471</cdr:y>
    </cdr:from>
    <cdr:to>
      <cdr:x>0.1131</cdr:x>
      <cdr:y>0.59889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713" y="2329543"/>
          <a:ext cx="642257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a-IR" sz="1100" dirty="0" smtClean="0"/>
            <a:t>86 درصد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0.62329</cdr:x>
      <cdr:y>0.19405</cdr:y>
    </cdr:from>
    <cdr:to>
      <cdr:x>0.74682</cdr:x>
      <cdr:y>0.28176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599111" y="1190051"/>
          <a:ext cx="1506078" cy="5378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dirty="0" smtClean="0">
              <a:cs typeface="B Titr" panose="00000700000000000000" pitchFamily="2" charset="-78"/>
            </a:rPr>
            <a:t>مجموعاً 453 دستگاه</a:t>
          </a:r>
        </a:p>
        <a:p xmlns:a="http://schemas.openxmlformats.org/drawingml/2006/main">
          <a:pPr algn="ctr"/>
          <a:r>
            <a:rPr lang="fa-IR" dirty="0" smtClean="0">
              <a:cs typeface="B Titr" panose="00000700000000000000" pitchFamily="2" charset="-78"/>
            </a:rPr>
            <a:t>متوسط سالانه 32 دستگاه</a:t>
          </a:r>
          <a:endParaRPr lang="en-US" dirty="0">
            <a:cs typeface="B Titr" panose="00000700000000000000" pitchFamily="2" charset="-7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FDBC3-70F3-4351-A28B-C778DE8243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6512A-E0E4-46AD-AE26-3BDCD1A4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877E3A-B120-42D8-B195-12D451F743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6DF43C-1F44-4259-9DD5-0AFC9370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BD7E-3AFC-4611-8212-0E61133DC7F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5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E8F-C9F5-44C5-88BF-1CBEAB0BA314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51" y="64613"/>
            <a:ext cx="975997" cy="9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CFD7-CA31-470B-88DB-9AC6533BB6F0}" type="datetime1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47D-51AE-4753-9AC0-5829CBCCD9B4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1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73FA-E262-43AF-AA59-E733C88E15EF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0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FBE-434B-480A-8E1F-DB109B7CC25D}" type="datetime1">
              <a:rPr lang="en-US" smtClean="0"/>
              <a:t>1/12/2025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0909" y="156781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4076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4A1-83C3-4C39-BD87-DBEDCBE0A945}" type="datetime1">
              <a:rPr lang="en-US" smtClean="0"/>
              <a:t>1/12/2025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4664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2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52EC-C271-471C-B1DD-D3A25057ECFC}" type="datetime1">
              <a:rPr lang="en-US" smtClean="0"/>
              <a:t>1/12/2025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0909" y="156781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63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75F4-CC2F-4857-AF18-2CAEFB84743A}" type="datetime1">
              <a:rPr lang="en-US" smtClean="0"/>
              <a:t>1/12/2025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490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550201" y="6386513"/>
            <a:ext cx="523084" cy="560386"/>
          </a:xfrm>
          <a:prstGeom prst="roundRect">
            <a:avLst>
              <a:gd name="adj" fmla="val 7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IQ" sz="180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587117" y="6473934"/>
            <a:ext cx="449250" cy="338712"/>
          </a:xfrm>
          <a:prstGeom prst="rect">
            <a:avLst/>
          </a:prstGeom>
        </p:spPr>
        <p:txBody>
          <a:bodyPr/>
          <a:lstStyle>
            <a:lvl1pPr algn="ctr" rtl="0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4E0A6AB-449E-4F6C-AA85-160DA8B532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1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25-02A5-421D-B450-44AAEFFECC45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A85B74-2C04-46BC-8CCB-2BB1E51C0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86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550201" y="6386513"/>
            <a:ext cx="523084" cy="560386"/>
          </a:xfrm>
          <a:prstGeom prst="roundRect">
            <a:avLst>
              <a:gd name="adj" fmla="val 7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IQ" sz="180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587117" y="6473934"/>
            <a:ext cx="449250" cy="338712"/>
          </a:xfrm>
          <a:prstGeom prst="rect">
            <a:avLst/>
          </a:prstGeom>
        </p:spPr>
        <p:txBody>
          <a:bodyPr/>
          <a:lstStyle>
            <a:lvl1pPr algn="ctr" rtl="0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4E0A6AB-449E-4F6C-AA85-160DA8B532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68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550201" y="6386513"/>
            <a:ext cx="523084" cy="560386"/>
          </a:xfrm>
          <a:prstGeom prst="roundRect">
            <a:avLst>
              <a:gd name="adj" fmla="val 7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IQ" sz="180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587117" y="6473934"/>
            <a:ext cx="449250" cy="338712"/>
          </a:xfrm>
          <a:prstGeom prst="rect">
            <a:avLst/>
          </a:prstGeom>
        </p:spPr>
        <p:txBody>
          <a:bodyPr/>
          <a:lstStyle>
            <a:lvl1pPr algn="ctr" rtl="0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4E0A6AB-449E-4F6C-AA85-160DA8B532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4152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3634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سلاید اصلی_فارس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9D1AFB-AC18-4588-B9C9-DC683E736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926" y="6580004"/>
            <a:ext cx="459876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cs typeface="B Homa" panose="00000400000000000000" pitchFamily="2" charset="-78"/>
              </a:defRPr>
            </a:lvl1pPr>
          </a:lstStyle>
          <a:p>
            <a:pPr rtl="1"/>
            <a:r>
              <a:rPr lang="fa-IR"/>
              <a:t>18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03C633-8D2C-4819-A28A-0F791E9B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04" y="6583690"/>
            <a:ext cx="474801" cy="270000"/>
          </a:xfrm>
        </p:spPr>
        <p:txBody>
          <a:bodyPr vert="horz" lIns="91440" tIns="45720" rIns="91440" bIns="45720" rtlCol="0" anchor="ctr"/>
          <a:lstStyle>
            <a:lvl1pPr algn="ctr" rtl="1">
              <a:defRPr lang="fa-IR" sz="1400" smtClean="0">
                <a:solidFill>
                  <a:schemeClr val="tx1">
                    <a:lumMod val="50000"/>
                    <a:lumOff val="50000"/>
                  </a:schemeClr>
                </a:solidFill>
                <a:cs typeface="B Homa" panose="00000400000000000000" pitchFamily="2" charset="-78"/>
              </a:defRPr>
            </a:lvl1pPr>
          </a:lstStyle>
          <a:p>
            <a:fld id="{EEB19BB4-AC8B-44EF-9349-6B925A2D7BD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9F3D9-73DD-4D9F-A136-2F0056E820C5}"/>
              </a:ext>
            </a:extLst>
          </p:cNvPr>
          <p:cNvSpPr txBox="1"/>
          <p:nvPr userDrawn="1"/>
        </p:nvSpPr>
        <p:spPr>
          <a:xfrm>
            <a:off x="612458" y="6572364"/>
            <a:ext cx="143070" cy="27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>
                <a:solidFill>
                  <a:schemeClr val="tx1">
                    <a:lumMod val="50000"/>
                    <a:lumOff val="50000"/>
                  </a:schemeClr>
                </a:solidFill>
                <a:cs typeface="B Homa" panose="00000400000000000000" pitchFamily="2" charset="-78"/>
              </a:rPr>
              <a:t>/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1EA8FC-9F85-4CF7-A8D0-18059F253D61}"/>
              </a:ext>
            </a:extLst>
          </p:cNvPr>
          <p:cNvCxnSpPr>
            <a:cxnSpLocks/>
          </p:cNvCxnSpPr>
          <p:nvPr userDrawn="1"/>
        </p:nvCxnSpPr>
        <p:spPr>
          <a:xfrm>
            <a:off x="1600078" y="999947"/>
            <a:ext cx="1059192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B34C0B-087C-4CAD-8CBE-381DCE481BE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514" y="6492154"/>
            <a:ext cx="1440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04" y="67547"/>
            <a:ext cx="685800" cy="863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89022" y="784047"/>
            <a:ext cx="1689100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fa-IR" sz="1050" dirty="0">
                <a:solidFill>
                  <a:srgbClr val="002060"/>
                </a:solidFill>
              </a:rPr>
              <a:t>راه آهن جمهوری اسلامی ایران</a:t>
            </a:r>
            <a:br>
              <a:rPr lang="fa-IR" sz="1050" dirty="0">
                <a:solidFill>
                  <a:srgbClr val="002060"/>
                </a:solidFill>
              </a:rPr>
            </a:br>
            <a:r>
              <a:rPr lang="fa-IR" sz="1050" dirty="0">
                <a:solidFill>
                  <a:srgbClr val="002060"/>
                </a:solidFill>
              </a:rPr>
              <a:t>معاونت فنی و زیربنایی</a:t>
            </a:r>
            <a:endParaRPr lang="en-US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2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57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82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53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97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371A-12F5-4732-8C7E-89D10D6DDBF8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85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5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F18-D863-4816-B891-E0759857F77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2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6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کلی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0F9A2E-8969-F03A-CE59-D7C20DB2CCD3}"/>
              </a:ext>
            </a:extLst>
          </p:cNvPr>
          <p:cNvSpPr/>
          <p:nvPr userDrawn="1"/>
        </p:nvSpPr>
        <p:spPr>
          <a:xfrm>
            <a:off x="0" y="0"/>
            <a:ext cx="12192000" cy="880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73E5A55-71DA-4D4D-71CB-AC574AD68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6668" y="161853"/>
            <a:ext cx="7163086" cy="718220"/>
          </a:xfrm>
          <a:prstGeom prst="rect">
            <a:avLst/>
          </a:prstGeom>
        </p:spPr>
        <p:txBody>
          <a:bodyPr anchor="ctr"/>
          <a:lstStyle>
            <a:lvl1pPr marL="0" indent="0" algn="just" rtl="1">
              <a:buFontTx/>
              <a:buNone/>
              <a:defRPr sz="2000" b="1">
                <a:solidFill>
                  <a:schemeClr val="bg1"/>
                </a:solidFill>
                <a:cs typeface="B Zar" panose="00000400000000000000" pitchFamily="2" charset="-78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DD56-4A4C-34A7-B1D4-15F8993F42DB}"/>
              </a:ext>
            </a:extLst>
          </p:cNvPr>
          <p:cNvSpPr/>
          <p:nvPr userDrawn="1"/>
        </p:nvSpPr>
        <p:spPr>
          <a:xfrm>
            <a:off x="0" y="981428"/>
            <a:ext cx="12192000" cy="60497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3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EFDD56-4A4C-34A7-B1D4-15F8993F42DB}"/>
              </a:ext>
            </a:extLst>
          </p:cNvPr>
          <p:cNvSpPr/>
          <p:nvPr userDrawn="1"/>
        </p:nvSpPr>
        <p:spPr>
          <a:xfrm>
            <a:off x="0" y="1"/>
            <a:ext cx="12192000" cy="1109272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87580" y="303418"/>
            <a:ext cx="8256769" cy="578695"/>
          </a:xfrm>
          <a:prstGeom prst="rect">
            <a:avLst/>
          </a:prstGeom>
        </p:spPr>
        <p:txBody>
          <a:bodyPr anchor="ctr"/>
          <a:lstStyle>
            <a:lvl1pPr marL="0" indent="0" algn="r" rtl="1">
              <a:buNone/>
              <a:defRPr sz="1800" b="1">
                <a:solidFill>
                  <a:schemeClr val="bg1"/>
                </a:solidFill>
                <a:cs typeface="B Zar" panose="00000400000000000000" pitchFamily="2" charset="-78"/>
              </a:defRPr>
            </a:lvl1pPr>
            <a:lvl2pPr marL="457200" indent="0" algn="just" rtl="1">
              <a:buNone/>
              <a:defRPr/>
            </a:lvl2pPr>
            <a:lvl3pPr marL="914400" indent="0" algn="just" rtl="1">
              <a:buNone/>
              <a:defRPr/>
            </a:lvl3pPr>
            <a:lvl4pPr marL="1371600" indent="0" algn="just" rtl="1">
              <a:buNone/>
              <a:defRPr/>
            </a:lvl4pPr>
            <a:lvl5pPr marL="1828800" indent="0" algn="just" rtl="1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FDD56-4A4C-34A7-B1D4-15F8993F42DB}"/>
              </a:ext>
            </a:extLst>
          </p:cNvPr>
          <p:cNvSpPr/>
          <p:nvPr userDrawn="1"/>
        </p:nvSpPr>
        <p:spPr>
          <a:xfrm>
            <a:off x="0" y="1155550"/>
            <a:ext cx="12192000" cy="60497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27-0A8F-4C56-A076-51B48A1504F3}" type="datetime1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CFB0-1E2B-4515-B944-2389DBBA8849}" type="datetime1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3E75-22E5-4E4B-A4E5-95DA9A682491}" type="datetime1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4BE7-F75E-40BA-B64B-7ECC831C3F86}" type="datetime1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2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896A-A0D1-4766-AFEB-E279338210BF}" type="datetime1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623280-06A8-498B-85B6-11597262EC0A}" type="datetime1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A85B74-2C04-46BC-8CCB-2BB1E51C0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8882" y="286603"/>
            <a:ext cx="974679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882" y="1845734"/>
            <a:ext cx="97467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29F296-24A2-433F-96D7-C43529C64545}" type="datetime1">
              <a:rPr lang="en-US" smtClean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B8A85B74-2C04-46BC-8CCB-2BB1E51C06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"/>
            <a:ext cx="12217758" cy="6858000"/>
            <a:chOff x="0" y="-1"/>
            <a:chExt cx="12217758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283335" cy="68579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1934423" y="-1"/>
              <a:ext cx="283335" cy="68579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195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8" r:id="rId21"/>
    <p:sldLayoutId id="2147483756" r:id="rId22"/>
    <p:sldLayoutId id="2147483757" r:id="rId23"/>
    <p:sldLayoutId id="2147483760" r:id="rId24"/>
    <p:sldLayoutId id="2147483762" r:id="rId25"/>
    <p:sldLayoutId id="2147483770" r:id="rId26"/>
    <p:sldLayoutId id="2147483771" r:id="rId27"/>
    <p:sldLayoutId id="2147483772" r:id="rId28"/>
    <p:sldLayoutId id="2147483773" r:id="rId29"/>
    <p:sldLayoutId id="2147483781" r:id="rId30"/>
    <p:sldLayoutId id="2147483783" r:id="rId31"/>
    <p:sldLayoutId id="2147483784" r:id="rId32"/>
    <p:sldLayoutId id="2147483785" r:id="rId33"/>
    <p:sldLayoutId id="2147483786" r:id="rId34"/>
  </p:sldLayoutIdLst>
  <p:hf hdr="0" ftr="0" dt="0"/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7" y="2331861"/>
            <a:ext cx="5538875" cy="223143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rgbClr val="FF0000"/>
                </a:solidFill>
              </a:rPr>
              <a:t>گزارش تحلیل عملکرد شرکت راه آهن در خصوص سیاست های کلی نظام در بخش حمل و نقل ابلاغی سال 1379</a:t>
            </a:r>
            <a:endParaRPr lang="fa-IR" sz="28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902497"/>
            <a:ext cx="6224631" cy="7782906"/>
            <a:chOff x="1924734" y="2514600"/>
            <a:chExt cx="8594358" cy="10783905"/>
          </a:xfrm>
          <a:solidFill>
            <a:schemeClr val="accent1"/>
          </a:solidFill>
        </p:grpSpPr>
        <p:sp>
          <p:nvSpPr>
            <p:cNvPr id="5" name="Freeform 4"/>
            <p:cNvSpPr/>
            <p:nvPr/>
          </p:nvSpPr>
          <p:spPr>
            <a:xfrm rot="16200000">
              <a:off x="971550" y="10134600"/>
              <a:ext cx="3813145" cy="1906778"/>
            </a:xfrm>
            <a:custGeom>
              <a:avLst/>
              <a:gdLst>
                <a:gd name="connsiteX0" fmla="*/ 0 w 3813628"/>
                <a:gd name="connsiteY0" fmla="*/ 0 h 1906814"/>
                <a:gd name="connsiteX1" fmla="*/ 3813628 w 3813628"/>
                <a:gd name="connsiteY1" fmla="*/ 0 h 1906814"/>
                <a:gd name="connsiteX2" fmla="*/ 1906814 w 3813628"/>
                <a:gd name="connsiteY2" fmla="*/ 1906814 h 190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3628" h="1906814">
                  <a:moveTo>
                    <a:pt x="0" y="0"/>
                  </a:moveTo>
                  <a:lnTo>
                    <a:pt x="3813628" y="0"/>
                  </a:lnTo>
                  <a:lnTo>
                    <a:pt x="1906814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190750" y="6934200"/>
              <a:ext cx="3813492" cy="3813210"/>
            </a:xfrm>
            <a:custGeom>
              <a:avLst/>
              <a:gdLst>
                <a:gd name="connsiteX0" fmla="*/ 1906814 w 3813628"/>
                <a:gd name="connsiteY0" fmla="*/ 0 h 3813628"/>
                <a:gd name="connsiteX1" fmla="*/ 3813628 w 3813628"/>
                <a:gd name="connsiteY1" fmla="*/ 1906814 h 3813628"/>
                <a:gd name="connsiteX2" fmla="*/ 1906814 w 3813628"/>
                <a:gd name="connsiteY2" fmla="*/ 3813628 h 3813628"/>
                <a:gd name="connsiteX3" fmla="*/ 0 w 3813628"/>
                <a:gd name="connsiteY3" fmla="*/ 1906814 h 38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3628" h="3813628">
                  <a:moveTo>
                    <a:pt x="1906814" y="0"/>
                  </a:moveTo>
                  <a:lnTo>
                    <a:pt x="3813628" y="1906814"/>
                  </a:lnTo>
                  <a:lnTo>
                    <a:pt x="1906814" y="3813628"/>
                  </a:lnTo>
                  <a:lnTo>
                    <a:pt x="0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705600" y="2514600"/>
              <a:ext cx="3813492" cy="3813210"/>
            </a:xfrm>
            <a:custGeom>
              <a:avLst/>
              <a:gdLst>
                <a:gd name="connsiteX0" fmla="*/ 1906814 w 3813628"/>
                <a:gd name="connsiteY0" fmla="*/ 0 h 3813628"/>
                <a:gd name="connsiteX1" fmla="*/ 3813628 w 3813628"/>
                <a:gd name="connsiteY1" fmla="*/ 1906814 h 3813628"/>
                <a:gd name="connsiteX2" fmla="*/ 1906814 w 3813628"/>
                <a:gd name="connsiteY2" fmla="*/ 3813628 h 3813628"/>
                <a:gd name="connsiteX3" fmla="*/ 0 w 3813628"/>
                <a:gd name="connsiteY3" fmla="*/ 1906814 h 38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3628" h="3813628">
                  <a:moveTo>
                    <a:pt x="1906814" y="0"/>
                  </a:moveTo>
                  <a:lnTo>
                    <a:pt x="3813628" y="1906814"/>
                  </a:lnTo>
                  <a:lnTo>
                    <a:pt x="1906814" y="3813628"/>
                  </a:lnTo>
                  <a:lnTo>
                    <a:pt x="0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00550" y="4724400"/>
              <a:ext cx="3813492" cy="3813210"/>
            </a:xfrm>
            <a:custGeom>
              <a:avLst/>
              <a:gdLst>
                <a:gd name="connsiteX0" fmla="*/ 1906814 w 3813628"/>
                <a:gd name="connsiteY0" fmla="*/ 0 h 3813628"/>
                <a:gd name="connsiteX1" fmla="*/ 3813628 w 3813628"/>
                <a:gd name="connsiteY1" fmla="*/ 1906814 h 3813628"/>
                <a:gd name="connsiteX2" fmla="*/ 1906814 w 3813628"/>
                <a:gd name="connsiteY2" fmla="*/ 3813628 h 3813628"/>
                <a:gd name="connsiteX3" fmla="*/ 0 w 3813628"/>
                <a:gd name="connsiteY3" fmla="*/ 1906814 h 38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3628" h="3813628">
                  <a:moveTo>
                    <a:pt x="1906814" y="0"/>
                  </a:moveTo>
                  <a:lnTo>
                    <a:pt x="3813628" y="1906814"/>
                  </a:lnTo>
                  <a:lnTo>
                    <a:pt x="1906814" y="3813628"/>
                  </a:lnTo>
                  <a:lnTo>
                    <a:pt x="0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0319461-7A17-9CBC-91C5-F07C3FF08836}"/>
                </a:ext>
              </a:extLst>
            </p:cNvPr>
            <p:cNvSpPr/>
            <p:nvPr/>
          </p:nvSpPr>
          <p:spPr>
            <a:xfrm>
              <a:off x="2247900" y="2514600"/>
              <a:ext cx="3813492" cy="3813210"/>
            </a:xfrm>
            <a:custGeom>
              <a:avLst/>
              <a:gdLst>
                <a:gd name="connsiteX0" fmla="*/ 1906814 w 3813628"/>
                <a:gd name="connsiteY0" fmla="*/ 0 h 3813628"/>
                <a:gd name="connsiteX1" fmla="*/ 3813628 w 3813628"/>
                <a:gd name="connsiteY1" fmla="*/ 1906814 h 3813628"/>
                <a:gd name="connsiteX2" fmla="*/ 1906814 w 3813628"/>
                <a:gd name="connsiteY2" fmla="*/ 3813628 h 3813628"/>
                <a:gd name="connsiteX3" fmla="*/ 0 w 3813628"/>
                <a:gd name="connsiteY3" fmla="*/ 1906814 h 38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3628" h="3813628">
                  <a:moveTo>
                    <a:pt x="1906814" y="0"/>
                  </a:moveTo>
                  <a:lnTo>
                    <a:pt x="3813628" y="1906814"/>
                  </a:lnTo>
                  <a:lnTo>
                    <a:pt x="1906814" y="3813628"/>
                  </a:lnTo>
                  <a:lnTo>
                    <a:pt x="0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A1B4C22-1FA5-518B-0C2D-307765B1E07F}"/>
                </a:ext>
              </a:extLst>
            </p:cNvPr>
            <p:cNvSpPr/>
            <p:nvPr/>
          </p:nvSpPr>
          <p:spPr>
            <a:xfrm flipV="1">
              <a:off x="2190750" y="11391900"/>
              <a:ext cx="3813492" cy="1906605"/>
            </a:xfrm>
            <a:custGeom>
              <a:avLst/>
              <a:gdLst>
                <a:gd name="connsiteX0" fmla="*/ 0 w 3813628"/>
                <a:gd name="connsiteY0" fmla="*/ 0 h 1906814"/>
                <a:gd name="connsiteX1" fmla="*/ 3813628 w 3813628"/>
                <a:gd name="connsiteY1" fmla="*/ 0 h 1906814"/>
                <a:gd name="connsiteX2" fmla="*/ 1906814 w 3813628"/>
                <a:gd name="connsiteY2" fmla="*/ 1906814 h 190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3628" h="1906814">
                  <a:moveTo>
                    <a:pt x="0" y="0"/>
                  </a:moveTo>
                  <a:lnTo>
                    <a:pt x="3813628" y="0"/>
                  </a:lnTo>
                  <a:lnTo>
                    <a:pt x="1906814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81500" y="9163050"/>
              <a:ext cx="3813175" cy="3813175"/>
            </a:xfrm>
            <a:custGeom>
              <a:avLst/>
              <a:gdLst>
                <a:gd name="connsiteX0" fmla="*/ 1906814 w 3813628"/>
                <a:gd name="connsiteY0" fmla="*/ 0 h 3813628"/>
                <a:gd name="connsiteX1" fmla="*/ 3813628 w 3813628"/>
                <a:gd name="connsiteY1" fmla="*/ 1906814 h 3813628"/>
                <a:gd name="connsiteX2" fmla="*/ 1906814 w 3813628"/>
                <a:gd name="connsiteY2" fmla="*/ 3813628 h 3813628"/>
                <a:gd name="connsiteX3" fmla="*/ 0 w 3813628"/>
                <a:gd name="connsiteY3" fmla="*/ 1906814 h 38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3628" h="3813628">
                  <a:moveTo>
                    <a:pt x="1906814" y="0"/>
                  </a:moveTo>
                  <a:lnTo>
                    <a:pt x="3813628" y="1906814"/>
                  </a:lnTo>
                  <a:lnTo>
                    <a:pt x="1906814" y="3813628"/>
                  </a:lnTo>
                  <a:lnTo>
                    <a:pt x="0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A1B4C22-1FA5-518B-0C2D-307765B1E07F}"/>
                </a:ext>
              </a:extLst>
            </p:cNvPr>
            <p:cNvSpPr/>
            <p:nvPr/>
          </p:nvSpPr>
          <p:spPr>
            <a:xfrm flipV="1">
              <a:off x="6553200" y="11391900"/>
              <a:ext cx="3813175" cy="1906270"/>
            </a:xfrm>
            <a:custGeom>
              <a:avLst/>
              <a:gdLst>
                <a:gd name="connsiteX0" fmla="*/ 0 w 3813628"/>
                <a:gd name="connsiteY0" fmla="*/ 0 h 1906814"/>
                <a:gd name="connsiteX1" fmla="*/ 3813628 w 3813628"/>
                <a:gd name="connsiteY1" fmla="*/ 0 h 1906814"/>
                <a:gd name="connsiteX2" fmla="*/ 1906814 w 3813628"/>
                <a:gd name="connsiteY2" fmla="*/ 1906814 h 190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3628" h="1906814">
                  <a:moveTo>
                    <a:pt x="0" y="0"/>
                  </a:moveTo>
                  <a:lnTo>
                    <a:pt x="3813628" y="0"/>
                  </a:lnTo>
                  <a:lnTo>
                    <a:pt x="1906814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9BC0384-9FFE-5984-DA22-F0AB1D6559BC}"/>
                </a:ext>
              </a:extLst>
            </p:cNvPr>
            <p:cNvSpPr/>
            <p:nvPr/>
          </p:nvSpPr>
          <p:spPr>
            <a:xfrm rot="16200000">
              <a:off x="985511" y="5602515"/>
              <a:ext cx="3813209" cy="1906747"/>
            </a:xfrm>
            <a:custGeom>
              <a:avLst/>
              <a:gdLst>
                <a:gd name="connsiteX0" fmla="*/ 0 w 3813628"/>
                <a:gd name="connsiteY0" fmla="*/ 0 h 1906814"/>
                <a:gd name="connsiteX1" fmla="*/ 3813628 w 3813628"/>
                <a:gd name="connsiteY1" fmla="*/ 0 h 1906814"/>
                <a:gd name="connsiteX2" fmla="*/ 1906814 w 3813628"/>
                <a:gd name="connsiteY2" fmla="*/ 1906814 h 190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3628" h="1906814">
                  <a:moveTo>
                    <a:pt x="0" y="0"/>
                  </a:moveTo>
                  <a:lnTo>
                    <a:pt x="3813628" y="0"/>
                  </a:lnTo>
                  <a:lnTo>
                    <a:pt x="1906814" y="19068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9" y="106135"/>
            <a:ext cx="1913966" cy="19398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938715" y="0"/>
            <a:ext cx="25328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B Nazanin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4AF075-977D-4846-A30E-D29D4EAE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5B74-2C04-46BC-8CCB-2BB1E51C0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49188" y="388245"/>
            <a:ext cx="6138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سهم جابجايی بار ريلی از حمل و نقل زمینی (با </a:t>
            </a:r>
            <a:r>
              <a:rPr lang="fa-IR" sz="20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بارنامه)</a:t>
            </a:r>
            <a:r>
              <a:rPr lang="fa-IR" sz="2000" b="1" dirty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-</a:t>
            </a:r>
            <a:r>
              <a:rPr lang="fa-IR" sz="20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 تن کیلومتر</a:t>
            </a:r>
            <a:endParaRPr lang="en-US" sz="2000" dirty="0"/>
          </a:p>
        </p:txBody>
      </p:sp>
      <p:graphicFrame>
        <p:nvGraphicFramePr>
          <p:cNvPr id="5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91516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22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99340" y="539247"/>
            <a:ext cx="7059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سهم مسافر جابجا شده </a:t>
            </a:r>
            <a:r>
              <a:rPr lang="fa-IR" sz="2000" b="1" dirty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ريلی از حمل و نقل زمینی </a:t>
            </a:r>
            <a:r>
              <a:rPr lang="fa-IR" sz="20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- نفر</a:t>
            </a:r>
            <a:endParaRPr lang="en-US" sz="2000" dirty="0">
              <a:cs typeface="B Nazanin" panose="00000400000000000000" pitchFamily="2" charset="-78"/>
            </a:endParaRPr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289586"/>
              </p:ext>
            </p:extLst>
          </p:nvPr>
        </p:nvGraphicFramePr>
        <p:xfrm>
          <a:off x="609600" y="1513114"/>
          <a:ext cx="10972800" cy="461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298961"/>
            <a:ext cx="71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درصد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89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5488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805289" y="398417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تعداد لکوموتیو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030" y="3540015"/>
            <a:ext cx="11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575 دستگاه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91801" y="1600200"/>
            <a:ext cx="11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1011 دستگاه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91801" y="3863181"/>
            <a:ext cx="11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523 دستگاه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1116" y="4922500"/>
            <a:ext cx="11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263 دستگاه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53886" y="3863181"/>
            <a:ext cx="185058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99714" y="2537700"/>
            <a:ext cx="2982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تعداد 130 دستگاه متوقف بالای 5 سال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28754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05289" y="398417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نسبت لکوموتیو آماده به کار به کل لکوموتیوها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15786" y="3863181"/>
            <a:ext cx="990599" cy="3701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/>
              <a:t> </a:t>
            </a:r>
            <a:r>
              <a:rPr lang="fa-IR" sz="1800" dirty="0" smtClean="0"/>
              <a:t>46 </a:t>
            </a:r>
            <a:r>
              <a:rPr lang="fa-IR" sz="1800" dirty="0" smtClean="0"/>
              <a:t>درصد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671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806926"/>
              </p:ext>
            </p:extLst>
          </p:nvPr>
        </p:nvGraphicFramePr>
        <p:xfrm>
          <a:off x="609600" y="1349830"/>
          <a:ext cx="10972800" cy="47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05289" y="398417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تعداد واگن باری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711541" y="2634342"/>
            <a:ext cx="1132116" cy="3483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a-IR" sz="1400" dirty="0" smtClean="0"/>
              <a:t>27341 </a:t>
            </a:r>
            <a:r>
              <a:rPr lang="fa-IR" sz="1400" dirty="0" smtClean="0"/>
              <a:t>دستگاه</a:t>
            </a:r>
            <a:endParaRPr lang="en-US" sz="1400" dirty="0"/>
          </a:p>
        </p:txBody>
      </p:sp>
      <p:sp>
        <p:nvSpPr>
          <p:cNvPr id="7" name="TextBox 1"/>
          <p:cNvSpPr txBox="1"/>
          <p:nvPr/>
        </p:nvSpPr>
        <p:spPr>
          <a:xfrm>
            <a:off x="10559142" y="1703614"/>
            <a:ext cx="1132116" cy="3483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a-IR" sz="1400" dirty="0" smtClean="0"/>
              <a:t>30891 </a:t>
            </a:r>
            <a:r>
              <a:rPr lang="fa-IR" sz="1400" dirty="0" smtClean="0"/>
              <a:t>دستگاه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97429" y="4082143"/>
            <a:ext cx="293914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97429" y="3634582"/>
            <a:ext cx="293914" cy="20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7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47919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05289" y="398417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نسبت واگن باری آماده به کار به کل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940143" y="3946071"/>
            <a:ext cx="642257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a-IR" sz="1100" dirty="0" smtClean="0"/>
              <a:t>88 </a:t>
            </a:r>
            <a:r>
              <a:rPr lang="fa-IR" sz="1100" dirty="0" smtClean="0"/>
              <a:t>درصد</a:t>
            </a:r>
            <a:endParaRPr lang="en-US" sz="1100" dirty="0"/>
          </a:p>
        </p:txBody>
      </p:sp>
      <p:sp>
        <p:nvSpPr>
          <p:cNvPr id="7" name="TextBox 1"/>
          <p:cNvSpPr txBox="1"/>
          <p:nvPr/>
        </p:nvSpPr>
        <p:spPr>
          <a:xfrm>
            <a:off x="1219200" y="5382985"/>
            <a:ext cx="642257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a-IR" sz="1100" dirty="0" smtClean="0"/>
              <a:t>82 </a:t>
            </a:r>
            <a:r>
              <a:rPr lang="fa-IR" sz="1100" dirty="0" smtClean="0"/>
              <a:t>درصد</a:t>
            </a:r>
            <a:endParaRPr lang="en-US" sz="11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21229" y="4169229"/>
            <a:ext cx="217714" cy="15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5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10457"/>
              </p:ext>
            </p:extLst>
          </p:nvPr>
        </p:nvGraphicFramePr>
        <p:xfrm>
          <a:off x="337457" y="348342"/>
          <a:ext cx="11593286" cy="3517406"/>
        </p:xfrm>
        <a:graphic>
          <a:graphicData uri="http://schemas.openxmlformats.org/drawingml/2006/table">
            <a:tbl>
              <a:tblPr rtl="1">
                <a:tableStyleId>{22838BEF-8BB2-4498-84A7-C5851F593DF1}</a:tableStyleId>
              </a:tblPr>
              <a:tblGrid>
                <a:gridCol w="290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7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9278"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fa-IR" sz="2600" u="none" strike="noStrike" dirty="0">
                          <a:effectLst/>
                          <a:cs typeface="B Titr" panose="00000700000000000000" pitchFamily="2" charset="-78"/>
                        </a:rPr>
                        <a:t>آمار واگن های مسافری (خواب و اتوبوسی)</a:t>
                      </a:r>
                      <a:r>
                        <a:rPr lang="fa-IR" sz="2600" u="none" strike="noStrike" baseline="0" dirty="0">
                          <a:effectLst/>
                          <a:cs typeface="B Titr" panose="00000700000000000000" pitchFamily="2" charset="-78"/>
                        </a:rPr>
                        <a:t> دارای مجوز سیر </a:t>
                      </a:r>
                      <a:r>
                        <a:rPr lang="fa-IR" sz="2600" u="none" strike="noStrike" dirty="0">
                          <a:effectLst/>
                          <a:cs typeface="B Titr" panose="00000700000000000000" pitchFamily="2" charset="-78"/>
                        </a:rPr>
                        <a:t>به تفکیک عمر</a:t>
                      </a:r>
                      <a:r>
                        <a:rPr lang="en-US" sz="2600" u="none" strike="noStrike" dirty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2600" u="none" strike="noStrike" dirty="0" smtClean="0">
                          <a:effectLst/>
                          <a:cs typeface="B Titr" panose="00000700000000000000" pitchFamily="2" charset="-78"/>
                        </a:rPr>
                        <a:t>تا </a:t>
                      </a:r>
                      <a:r>
                        <a:rPr lang="fa-IR" sz="2600" u="none" strike="noStrike" dirty="0">
                          <a:effectLst/>
                          <a:cs typeface="B Titr" panose="00000700000000000000" pitchFamily="2" charset="-78"/>
                        </a:rPr>
                        <a:t>شهریور</a:t>
                      </a:r>
                      <a:r>
                        <a:rPr lang="fa-IR" sz="2600" u="none" strike="noStrike" baseline="0" dirty="0">
                          <a:effectLst/>
                          <a:cs typeface="B Titr" panose="00000700000000000000" pitchFamily="2" charset="-78"/>
                        </a:rPr>
                        <a:t>1403</a:t>
                      </a:r>
                      <a:endParaRPr lang="fa-IR" sz="26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52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Zar" panose="00000400000000000000" pitchFamily="2" charset="-78"/>
                        </a:rPr>
                        <a:t>سن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u="none" strike="noStrike" dirty="0">
                          <a:solidFill>
                            <a:schemeClr val="bg1"/>
                          </a:solidFill>
                          <a:effectLst/>
                          <a:cs typeface="B Zar" panose="00000400000000000000" pitchFamily="2" charset="-78"/>
                        </a:rPr>
                        <a:t>تا 30 سال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B Nazanin" panose="00000400000000000000" pitchFamily="2" charset="-78"/>
                          <a:cs typeface="B Zar" panose="00000400000000000000" pitchFamily="2" charset="-78"/>
                        </a:rPr>
                        <a:t>بالای 30 سال بازسازی شده</a:t>
                      </a:r>
                    </a:p>
                  </a:txBody>
                  <a:tcPr marL="9238" marR="9238" marT="9237" marB="0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u="none" strike="noStrike" dirty="0">
                          <a:solidFill>
                            <a:schemeClr val="bg1"/>
                          </a:solidFill>
                          <a:effectLst/>
                          <a:cs typeface="B Zar" panose="00000400000000000000" pitchFamily="2" charset="-78"/>
                        </a:rPr>
                        <a:t>زیر 30 سال و بالای 30 سال بازسازی شده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u="none" strike="noStrike" dirty="0">
                          <a:solidFill>
                            <a:schemeClr val="bg1"/>
                          </a:solidFill>
                          <a:effectLst/>
                          <a:cs typeface="B Zar" panose="00000400000000000000" pitchFamily="2" charset="-78"/>
                        </a:rPr>
                        <a:t>جمع کل بالای 30 سال بازسازی نشده</a:t>
                      </a:r>
                    </a:p>
                  </a:txBody>
                  <a:tcPr marL="9238" marR="9238" marT="9237" marB="0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u="none" strike="noStrike" dirty="0">
                          <a:solidFill>
                            <a:schemeClr val="bg1"/>
                          </a:solidFill>
                          <a:effectLst/>
                          <a:cs typeface="B Zar" panose="00000400000000000000" pitchFamily="2" charset="-78"/>
                        </a:rPr>
                        <a:t>31 تا 45 سال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500" b="1" u="none" strike="noStrike" dirty="0">
                          <a:solidFill>
                            <a:schemeClr val="bg1"/>
                          </a:solidFill>
                          <a:effectLst/>
                          <a:cs typeface="B Zar" panose="00000400000000000000" pitchFamily="2" charset="-78"/>
                        </a:rPr>
                        <a:t>46 تا 55 سال</a:t>
                      </a:r>
                      <a:endParaRPr lang="fa-IR" sz="1500" b="1" i="0" u="none" strike="noStrike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6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900" b="1" u="none" strike="noStrike" dirty="0">
                          <a:effectLst/>
                          <a:cs typeface="B Titr" panose="00000700000000000000" pitchFamily="2" charset="-78"/>
                        </a:rPr>
                        <a:t>تعداد کل</a:t>
                      </a:r>
                      <a:endParaRPr lang="fa-IR" sz="19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Titr" panose="00000700000000000000" pitchFamily="2" charset="-78"/>
                        </a:rPr>
                        <a:t>614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200" b="1" u="none" strike="noStrike" dirty="0">
                          <a:effectLst/>
                          <a:cs typeface="B Titr" panose="00000700000000000000" pitchFamily="2" charset="-78"/>
                        </a:rPr>
                        <a:t>307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200" b="1" u="none" strike="noStrike" dirty="0">
                          <a:effectLst/>
                          <a:cs typeface="B Titr" panose="00000700000000000000" pitchFamily="2" charset="-78"/>
                        </a:rPr>
                        <a:t>921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200" b="1" u="none" strike="noStrike" dirty="0">
                          <a:effectLst/>
                          <a:cs typeface="B Titr" panose="00000700000000000000" pitchFamily="2" charset="-78"/>
                        </a:rPr>
                        <a:t>227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200" b="1" u="none" strike="noStrike" dirty="0">
                          <a:effectLst/>
                          <a:cs typeface="B Titr" panose="00000700000000000000" pitchFamily="2" charset="-78"/>
                        </a:rPr>
                        <a:t>157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200" b="1" u="none" strike="noStrike" dirty="0">
                          <a:effectLst/>
                          <a:cs typeface="B Titr" panose="00000700000000000000" pitchFamily="2" charset="-78"/>
                        </a:rPr>
                        <a:t>70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238" marR="9238" marT="923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3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EFF077-BEDA-4099-ADF4-002DC429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65" y="79133"/>
            <a:ext cx="10119360" cy="646278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آمار 13 ساله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نوسازی</a:t>
            </a:r>
            <a:r>
              <a:rPr lang="fa-IR" sz="2200" dirty="0">
                <a:cs typeface="B Titr" panose="00000700000000000000" pitchFamily="2" charset="-78"/>
              </a:rPr>
              <a:t> واگن های مسافری، خدماتی و خودکشش (دستگاه)</a:t>
            </a:r>
            <a:endParaRPr lang="ar-SA" sz="2200" dirty="0">
              <a:cs typeface="B Titr" panose="00000700000000000000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0" y="725410"/>
          <a:ext cx="12192000" cy="613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830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2354" y="1257298"/>
            <a:ext cx="10972800" cy="5433648"/>
          </a:xfrm>
        </p:spPr>
        <p:txBody>
          <a:bodyPr>
            <a:normAutofit/>
          </a:bodyPr>
          <a:lstStyle/>
          <a:p>
            <a:pPr marL="300030" lvl="1" indent="0" algn="r" rtl="1">
              <a:lnSpc>
                <a:spcPct val="150000"/>
              </a:lnSpc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سیاست دوم-</a:t>
            </a:r>
            <a:r>
              <a:rPr lang="ar-SA" sz="2800" dirty="0" smtClean="0">
                <a:cs typeface="B Nazanin" panose="00000400000000000000" pitchFamily="2" charset="-78"/>
              </a:rPr>
              <a:t> </a:t>
            </a:r>
            <a:r>
              <a:rPr lang="ar-SA" sz="2800" dirty="0">
                <a:cs typeface="B Nazanin" panose="00000400000000000000" pitchFamily="2" charset="-78"/>
              </a:rPr>
              <a:t>افزایش‌ بهره‌وری‌ تا رسیدن‌ به‌ سطح‌ عالی‌ از طریق‌ پیشرفت‌ و بهبود روش‌های‌ حمل‌ و نقل‌ و مدیریت‌ و منابع‌ انسانی‌ و اطلاعات‌</a:t>
            </a:r>
            <a:r>
              <a:rPr lang="en-US" sz="2800" dirty="0">
                <a:cs typeface="B Nazanin" panose="00000400000000000000" pitchFamily="2" charset="-78"/>
              </a:rPr>
              <a:t/>
            </a:r>
            <a:br>
              <a:rPr lang="en-US" sz="2800" dirty="0">
                <a:cs typeface="B Nazanin" panose="00000400000000000000" pitchFamily="2" charset="-78"/>
              </a:rPr>
            </a:br>
            <a:r>
              <a:rPr lang="en-US" sz="2800" dirty="0">
                <a:cs typeface="B Nazanin" panose="00000400000000000000" pitchFamily="2" charset="-78"/>
              </a:rPr>
              <a:t/>
            </a:r>
            <a:br>
              <a:rPr lang="en-US" sz="2800" dirty="0">
                <a:cs typeface="B Nazanin" panose="00000400000000000000" pitchFamily="2" charset="-78"/>
              </a:rPr>
            </a:b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4600" y="70772"/>
            <a:ext cx="7133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ctr"/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سیاست های کلی نظام در بخش حمل و نقل </a:t>
            </a:r>
            <a:b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مصوب سال 1379</a:t>
            </a:r>
            <a:endParaRPr lang="fa-IR" sz="3200" b="1" dirty="0">
              <a:solidFill>
                <a:srgbClr val="00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150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158688"/>
              </p:ext>
            </p:extLst>
          </p:nvPr>
        </p:nvGraphicFramePr>
        <p:xfrm>
          <a:off x="609600" y="1375954"/>
          <a:ext cx="10972800" cy="475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505C781-37B7-91C7-6C7A-2139831C5855}"/>
              </a:ext>
            </a:extLst>
          </p:cNvPr>
          <p:cNvSpPr/>
          <p:nvPr/>
        </p:nvSpPr>
        <p:spPr>
          <a:xfrm>
            <a:off x="2805289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نسبت طول کل خطوط ریلی به جمعیت</a:t>
            </a:r>
            <a:endParaRPr lang="fa-IR" sz="2800" b="1" dirty="0">
              <a:solidFill>
                <a:srgbClr val="000000"/>
              </a:solidFill>
              <a:latin typeface="B Mitra" panose="000004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365" y="942368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(کیلومتر/میلیون نفر)</a:t>
            </a:r>
            <a:r>
              <a:rPr lang="fa-I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6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2354" y="1257298"/>
            <a:ext cx="10972800" cy="5433648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سیاست اول-</a:t>
            </a:r>
            <a:r>
              <a:rPr lang="ar-SA" sz="2800" dirty="0" smtClean="0">
                <a:cs typeface="B Nazanin" panose="00000400000000000000" pitchFamily="2" charset="-78"/>
              </a:rPr>
              <a:t> </a:t>
            </a:r>
            <a:r>
              <a:rPr lang="ar-SA" sz="2800" dirty="0">
                <a:cs typeface="B Nazanin" panose="00000400000000000000" pitchFamily="2" charset="-78"/>
              </a:rPr>
              <a:t>ایجاد نظام‌ جامع‌ حمل‌ و نقل‌ و تنظیم‌ سهم‌ هر یک‌ از زیربخش‌های‌ آن‌ با اولویت‌ دادن‌ به‌ حمل‌ و نقل‌ ریلی‌ و با توجه‌ به‌ جهات‌ </a:t>
            </a:r>
            <a:r>
              <a:rPr lang="ar-SA" sz="2800" dirty="0" smtClean="0">
                <a:cs typeface="B Nazanin" panose="00000400000000000000" pitchFamily="2" charset="-78"/>
              </a:rPr>
              <a:t>زیر</a:t>
            </a:r>
            <a:r>
              <a:rPr lang="fa-IR" sz="2800" dirty="0" smtClean="0">
                <a:cs typeface="B Nazanin" panose="00000400000000000000" pitchFamily="2" charset="-78"/>
              </a:rPr>
              <a:t>:</a:t>
            </a:r>
          </a:p>
          <a:p>
            <a:pPr marL="300030" lvl="1" indent="0" algn="r" rtl="1">
              <a:lnSpc>
                <a:spcPct val="150000"/>
              </a:lnSpc>
              <a:buNone/>
            </a:pPr>
            <a:r>
              <a:rPr lang="ar-SA" sz="2000" dirty="0" smtClean="0">
                <a:cs typeface="B Nazanin" panose="00000400000000000000" pitchFamily="2" charset="-78"/>
              </a:rPr>
              <a:t>ـ </a:t>
            </a:r>
            <a:r>
              <a:rPr lang="ar-SA" sz="2000" dirty="0">
                <a:cs typeface="B Nazanin" panose="00000400000000000000" pitchFamily="2" charset="-78"/>
              </a:rPr>
              <a:t>ملاحظات‌ اقتصادی‌ و دفاعی‌ و امنیتی‌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کاهش‌ شدت‌ مصرف‌ انرژی‌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کاهش‌ آلودگی‌ زیست‌ محیطی‌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افزایش‌ ایمنی‌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برقراری‌ تعادل‌ و تناسب‌ بین‌ زیرساخت‌ها و ناوگان‌ و تجهیزات‌ ناوبری‌ و </a:t>
            </a:r>
            <a:r>
              <a:rPr lang="ar-SA" sz="2000" dirty="0" smtClean="0">
                <a:cs typeface="B Nazanin" panose="00000400000000000000" pitchFamily="2" charset="-78"/>
              </a:rPr>
              <a:t>تقاضا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300030" lvl="1" indent="0" algn="r" rtl="1">
              <a:lnSpc>
                <a:spcPct val="150000"/>
              </a:lnSpc>
              <a:buNone/>
            </a:pPr>
            <a:r>
              <a:rPr lang="en-US" sz="2500" dirty="0">
                <a:cs typeface="B Nazanin" panose="00000400000000000000" pitchFamily="2" charset="-78"/>
              </a:rPr>
              <a:t/>
            </a:r>
            <a:br>
              <a:rPr lang="en-US" sz="2500" dirty="0">
                <a:cs typeface="B Nazanin" panose="00000400000000000000" pitchFamily="2" charset="-78"/>
              </a:rPr>
            </a:br>
            <a:r>
              <a:rPr lang="en-US" sz="2800" dirty="0">
                <a:cs typeface="B Nazanin" panose="00000400000000000000" pitchFamily="2" charset="-78"/>
              </a:rPr>
              <a:t/>
            </a:r>
            <a:br>
              <a:rPr lang="en-US" sz="2800" dirty="0">
                <a:cs typeface="B Nazanin" panose="00000400000000000000" pitchFamily="2" charset="-78"/>
              </a:rPr>
            </a:br>
            <a:r>
              <a:rPr lang="en-US" sz="2800" dirty="0">
                <a:cs typeface="B Nazanin" panose="00000400000000000000" pitchFamily="2" charset="-78"/>
              </a:rPr>
              <a:t/>
            </a:r>
            <a:br>
              <a:rPr lang="en-US" sz="2800" dirty="0">
                <a:cs typeface="B Nazanin" panose="00000400000000000000" pitchFamily="2" charset="-78"/>
              </a:rPr>
            </a:b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4600" y="70772"/>
            <a:ext cx="7133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ctr"/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سیاست های کلی نظام در بخش حمل و نقل </a:t>
            </a:r>
            <a:b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مصوب سال 1379</a:t>
            </a:r>
            <a:endParaRPr lang="fa-IR" sz="3200" b="1" dirty="0">
              <a:solidFill>
                <a:srgbClr val="00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215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17402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76532" y="452814"/>
            <a:ext cx="5238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a-IR" sz="2800" b="1" dirty="0">
                <a:cs typeface="B Titr" panose="00000700000000000000" pitchFamily="2" charset="-78"/>
              </a:rPr>
              <a:t>نسبت طول کل خطوط ریلی به مساحت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406" y="1230868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کیلومتر/ هزار کیلومتر </a:t>
            </a:r>
            <a:r>
              <a:rPr lang="fa-IR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مربع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4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3139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505C781-37B7-91C7-6C7A-2139831C5855}"/>
              </a:ext>
            </a:extLst>
          </p:cNvPr>
          <p:cNvSpPr/>
          <p:nvPr/>
        </p:nvSpPr>
        <p:spPr>
          <a:xfrm>
            <a:off x="2805289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عملکرد حمل بار و مسافر</a:t>
            </a:r>
            <a:endParaRPr lang="fa-IR" sz="2800" b="1" dirty="0">
              <a:solidFill>
                <a:srgbClr val="000000"/>
              </a:solidFill>
              <a:latin typeface="B Mitra" panose="00000400000000000000" pitchFamily="2" charset="-7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990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238900"/>
              </p:ext>
            </p:extLst>
          </p:nvPr>
        </p:nvGraphicFramePr>
        <p:xfrm>
          <a:off x="609600" y="1166191"/>
          <a:ext cx="10972800" cy="539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20622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سوخت مصرفی لکوموتیوها به واحد حمل</a:t>
            </a:r>
          </a:p>
        </p:txBody>
      </p:sp>
    </p:spTree>
    <p:extLst>
      <p:ext uri="{BB962C8B-B14F-4D97-AF65-F5344CB8AC3E}">
        <p14:creationId xmlns:p14="http://schemas.microsoft.com/office/powerpoint/2010/main" val="160962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059338"/>
              </p:ext>
            </p:extLst>
          </p:nvPr>
        </p:nvGraphicFramePr>
        <p:xfrm>
          <a:off x="609600" y="1306513"/>
          <a:ext cx="10972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675567" y="349032"/>
            <a:ext cx="492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a-IR" sz="2400" b="1" dirty="0">
                <a:cs typeface="B Titr" panose="00000700000000000000" pitchFamily="2" charset="-78"/>
              </a:rPr>
              <a:t>تن </a:t>
            </a:r>
            <a:r>
              <a:rPr lang="fa-IR" sz="2400" b="1" dirty="0" smtClean="0">
                <a:cs typeface="B Titr" panose="00000700000000000000" pitchFamily="2" charset="-78"/>
              </a:rPr>
              <a:t>کیلومتر بار </a:t>
            </a:r>
            <a:r>
              <a:rPr lang="fa-IR" sz="2400" b="1" dirty="0">
                <a:cs typeface="B Titr" panose="00000700000000000000" pitchFamily="2" charset="-78"/>
              </a:rPr>
              <a:t>حمل شده به تعداد واگن باری</a:t>
            </a:r>
            <a:endParaRPr lang="en-US" sz="24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142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48228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10812" y="343957"/>
            <a:ext cx="537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a-IR" sz="2800" b="1" dirty="0"/>
              <a:t>تن </a:t>
            </a:r>
            <a:r>
              <a:rPr lang="fa-IR" sz="2800" b="1" dirty="0" smtClean="0"/>
              <a:t>کیلومتر حمل شده </a:t>
            </a:r>
            <a:r>
              <a:rPr lang="fa-IR" sz="2800" b="1" dirty="0"/>
              <a:t>به طول خطوط اصلی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3189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084" y="1315808"/>
            <a:ext cx="10972800" cy="507316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سیاست سوم- </a:t>
            </a:r>
            <a:r>
              <a:rPr lang="ar-SA" dirty="0" smtClean="0">
                <a:cs typeface="B Nazanin" panose="00000400000000000000" pitchFamily="2" charset="-78"/>
              </a:rPr>
              <a:t>توسعه‌ </a:t>
            </a:r>
            <a:r>
              <a:rPr lang="ar-SA" dirty="0">
                <a:cs typeface="B Nazanin" panose="00000400000000000000" pitchFamily="2" charset="-78"/>
              </a:rPr>
              <a:t>و اصلاح‌ شبکه‌ی‌ حمل‌ و نقل‌ با توجه‌ به‌ نکات‌ </a:t>
            </a:r>
            <a:r>
              <a:rPr lang="ar-SA" dirty="0" smtClean="0">
                <a:cs typeface="B Nazanin" panose="00000400000000000000" pitchFamily="2" charset="-78"/>
              </a:rPr>
              <a:t>زیر</a:t>
            </a:r>
            <a:r>
              <a:rPr lang="fa-IR" dirty="0" smtClean="0">
                <a:cs typeface="B Nazanin" panose="00000400000000000000" pitchFamily="2" charset="-78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نگرش‌ شبکه‌ای‌ به‌ توسعه‌ی‌ محورها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آمایش‌ سرزمین‌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ملاحظات‌ دفاعی‌ ـ امنیتی‌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سودآوری‌ ملی‌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موقعیت‌ ترانزیتی‌ کشور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ar-SA" sz="2000" dirty="0">
                <a:cs typeface="B Nazanin" panose="00000400000000000000" pitchFamily="2" charset="-78"/>
              </a:rPr>
              <a:t>ـ </a:t>
            </a:r>
            <a:r>
              <a:rPr lang="ar-SA" dirty="0">
                <a:cs typeface="B Nazanin" panose="00000400000000000000" pitchFamily="2" charset="-78"/>
              </a:rPr>
              <a:t>سودآوری‌ ملی‌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4600" y="70772"/>
            <a:ext cx="7133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ctr"/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سیاست های کلی نظام در بخش حمل و نقل </a:t>
            </a:r>
            <a:b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مصوب سال 1379</a:t>
            </a:r>
            <a:endParaRPr lang="fa-IR" sz="3200" b="1" dirty="0">
              <a:solidFill>
                <a:srgbClr val="00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7183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485135"/>
              </p:ext>
            </p:extLst>
          </p:nvPr>
        </p:nvGraphicFramePr>
        <p:xfrm>
          <a:off x="609599" y="1163783"/>
          <a:ext cx="7913915" cy="539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20622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طول خطوط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اصلی</a:t>
            </a: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صنعتی – تجاری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شبکه ریلی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7596" y="1008741"/>
            <a:ext cx="3959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 smtClean="0"/>
              <a:t>اهم خطوط احداثی کم بازده جمعاً 2075 </a:t>
            </a:r>
            <a:r>
              <a:rPr lang="fa-IR" b="1" dirty="0" smtClean="0"/>
              <a:t>کیلومتر به دلیل عدم اتصال به چشمه های بار و تکمیل کل محور دارای تقاضا:</a:t>
            </a:r>
          </a:p>
          <a:p>
            <a:pPr algn="ctr" rtl="1"/>
            <a:r>
              <a:rPr lang="fa-IR" b="1" dirty="0" smtClean="0"/>
              <a:t> </a:t>
            </a:r>
            <a:endParaRPr lang="fa-IR" b="1" dirty="0" smtClean="0"/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همدان – سنندج 151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بستان آباد – خاوران 44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خاش – زاهدان 154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خط دوم قزوین- زنجان 106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خط دوم کرج – قزوین 103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تهران - همدان 267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مراغه - ارومیه 183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قزوین رشت 164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میانه بستان آباد 132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اصفهان – شیراز 506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اراک – ملایر 105 کیلومتر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/>
              <a:t>ملایر – کرمانشاه 160 </a:t>
            </a:r>
            <a:r>
              <a:rPr lang="fa-IR" dirty="0"/>
              <a:t>کیلومتر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5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73699"/>
              </p:ext>
            </p:extLst>
          </p:nvPr>
        </p:nvGraphicFramePr>
        <p:xfrm>
          <a:off x="609600" y="1555750"/>
          <a:ext cx="10972800" cy="457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720622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بهسازی و بازسازی خطوط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0914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146" y="1415561"/>
            <a:ext cx="10972800" cy="5073162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سیاست چهارم- </a:t>
            </a:r>
            <a:r>
              <a:rPr lang="ar-SA" dirty="0" smtClean="0">
                <a:cs typeface="B Nazanin" panose="00000400000000000000" pitchFamily="2" charset="-78"/>
              </a:rPr>
              <a:t>فراهم‌ </a:t>
            </a:r>
            <a:r>
              <a:rPr lang="ar-SA" dirty="0">
                <a:cs typeface="B Nazanin" panose="00000400000000000000" pitchFamily="2" charset="-78"/>
              </a:rPr>
              <a:t>کردن‌ زمینه‌ی‌ جذب‌ سرمایه‌های‌ داخلی‌ و خارجی‌ و جلب‌ مشارکت‌ مردم‌ و گسترش‌ پوشش‌ بیمه‌ در همه‌ی‌ فعالیت‌های‌ این‌ بخش‌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4600" y="70772"/>
            <a:ext cx="7133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ctr"/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سیاست های کلی نظام در بخش حمل و نقل </a:t>
            </a:r>
            <a:b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مصوب سال 1379</a:t>
            </a:r>
            <a:endParaRPr lang="fa-IR" sz="3200" b="1" dirty="0">
              <a:solidFill>
                <a:srgbClr val="00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46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70611"/>
              </p:ext>
            </p:extLst>
          </p:nvPr>
        </p:nvGraphicFramePr>
        <p:xfrm>
          <a:off x="609600" y="1349830"/>
          <a:ext cx="10972800" cy="47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05289" y="354874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تعداد سالانه لکوموتیو نو</a:t>
            </a:r>
            <a:endParaRPr lang="fa-IR" sz="28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10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594" y="922713"/>
            <a:ext cx="11181806" cy="5203455"/>
          </a:xfrm>
        </p:spPr>
        <p:txBody>
          <a:bodyPr>
            <a:normAutofit fontScale="85000" lnSpcReduction="20000"/>
          </a:bodyPr>
          <a:lstStyle/>
          <a:p>
            <a:endParaRPr lang="fa-IR" dirty="0"/>
          </a:p>
          <a:p>
            <a:r>
              <a:rPr lang="fa-IR" dirty="0" smtClean="0"/>
              <a:t>علی رغم عدم ابلاغ و تصویب نظام </a:t>
            </a:r>
            <a:r>
              <a:rPr lang="fa-IR" dirty="0"/>
              <a:t>جامع حمل و </a:t>
            </a:r>
            <a:r>
              <a:rPr lang="fa-IR" dirty="0" smtClean="0"/>
              <a:t>نقل، سهم </a:t>
            </a:r>
            <a:r>
              <a:rPr lang="fa-IR" dirty="0"/>
              <a:t>ریلی در </a:t>
            </a:r>
            <a:r>
              <a:rPr lang="fa-IR" dirty="0" smtClean="0"/>
              <a:t>برخی قوانین بالادستی به شرح ذیل مشخص و تصویب شده است: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r>
              <a:rPr lang="fa-IR" b="1" dirty="0"/>
              <a:t>ماده(6) </a:t>
            </a:r>
            <a:r>
              <a:rPr lang="fa-IR" b="1" dirty="0" smtClean="0"/>
              <a:t>قانون </a:t>
            </a:r>
            <a:r>
              <a:rPr lang="fa-IR" b="1" dirty="0"/>
              <a:t>توسعه حمل و نقل عمومی و مدیریت مصرف سوخت </a:t>
            </a:r>
            <a:r>
              <a:rPr lang="fa-IR" b="1" dirty="0" smtClean="0"/>
              <a:t>مصوب آذر ماه 1386 </a:t>
            </a:r>
          </a:p>
          <a:p>
            <a:r>
              <a:rPr lang="fa-IR" dirty="0" smtClean="0"/>
              <a:t>تعیین سهم 30 درصدی حمل بار و 18 درصدی حمل مسافر با اختصاص اعتبار سالانه 6 همت در ماده 10 همین قانون برای حمل و نقل برون شهری- فاقد عملکرد</a:t>
            </a:r>
          </a:p>
          <a:p>
            <a:endParaRPr lang="fa-IR" dirty="0" smtClean="0"/>
          </a:p>
          <a:p>
            <a:pPr lvl="0"/>
            <a:r>
              <a:rPr lang="fa-IR" dirty="0" smtClean="0"/>
              <a:t>- </a:t>
            </a:r>
            <a:r>
              <a:rPr lang="fa-IR" b="1" dirty="0"/>
              <a:t>ماده 162 قانون </a:t>
            </a:r>
            <a:r>
              <a:rPr lang="fa-IR" b="1" dirty="0" smtClean="0"/>
              <a:t>برنامه پنجم توسعه (1390- 1395)</a:t>
            </a:r>
          </a:p>
          <a:p>
            <a:pPr lvl="0"/>
            <a:r>
              <a:rPr lang="fa-IR" dirty="0" smtClean="0"/>
              <a:t>تمدید قانون </a:t>
            </a:r>
            <a:r>
              <a:rPr lang="fa-IR" dirty="0"/>
              <a:t>توسعه حمل و نقل عمومی و مدیریت مصرف </a:t>
            </a:r>
            <a:r>
              <a:rPr lang="fa-IR" dirty="0" smtClean="0"/>
              <a:t>سوخت تا پایان برنامه پنجم</a:t>
            </a:r>
          </a:p>
          <a:p>
            <a:pPr lvl="0"/>
            <a:endParaRPr lang="fa-IR" sz="1100" dirty="0" smtClean="0"/>
          </a:p>
          <a:p>
            <a:pPr lvl="0"/>
            <a:r>
              <a:rPr lang="fa-IR" dirty="0" smtClean="0"/>
              <a:t>- </a:t>
            </a:r>
            <a:r>
              <a:rPr lang="fa-IR" b="1" dirty="0"/>
              <a:t>بند ب ماده 57 </a:t>
            </a:r>
            <a:r>
              <a:rPr lang="fa-IR" b="1" dirty="0" smtClean="0"/>
              <a:t>قانون برنامه ششم توسعه (1396-1402)</a:t>
            </a:r>
          </a:p>
          <a:p>
            <a:pPr lvl="0"/>
            <a:r>
              <a:rPr lang="fa-IR" dirty="0" smtClean="0"/>
              <a:t>تعیین سهم 30 درصدی حمل بار و 20 درصدی حمل مسافر و پیش بینی اختصاص یک درصد درآمد فروش نفت و گاز سهم دولت در بند الف همین ماده- فاقد عملکرد</a:t>
            </a:r>
          </a:p>
          <a:p>
            <a:pPr lvl="0"/>
            <a:endParaRPr lang="en-US" dirty="0" smtClean="0"/>
          </a:p>
          <a:p>
            <a:pPr lvl="0"/>
            <a:r>
              <a:rPr lang="fa-IR" dirty="0" smtClean="0"/>
              <a:t>- </a:t>
            </a:r>
            <a:r>
              <a:rPr lang="fa-IR" b="1" dirty="0" smtClean="0"/>
              <a:t>ماده 70 قانون الحاق (2)</a:t>
            </a:r>
          </a:p>
          <a:p>
            <a:pPr lvl="0"/>
            <a:r>
              <a:rPr lang="fa-IR" dirty="0" smtClean="0"/>
              <a:t>اخذ عوارض 10 درصدی از قیمت نفت گاز و تخصیص آن به منظور تثبیت حق دسترسی و توسعه ظرفیت و بهسازی خطوط، ناوگان و شبکه حمل و نقل ریلی برون شهری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61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093728"/>
              </p:ext>
            </p:extLst>
          </p:nvPr>
        </p:nvGraphicFramePr>
        <p:xfrm>
          <a:off x="609600" y="1349830"/>
          <a:ext cx="10972800" cy="47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05289" y="398417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تعداد سالانه واگن باری اضافه شده</a:t>
            </a:r>
            <a:endParaRPr lang="fa-IR" sz="28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4239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099186"/>
              </p:ext>
            </p:extLst>
          </p:nvPr>
        </p:nvGraphicFramePr>
        <p:xfrm>
          <a:off x="609600" y="1349830"/>
          <a:ext cx="10972800" cy="47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05289" y="398417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تعداد سالانه واگن مسافری اضافه شده</a:t>
            </a:r>
            <a:endParaRPr lang="fa-IR" sz="28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52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289371"/>
              </p:ext>
            </p:extLst>
          </p:nvPr>
        </p:nvGraphicFramePr>
        <p:xfrm>
          <a:off x="772887" y="985057"/>
          <a:ext cx="11150336" cy="5627147"/>
        </p:xfrm>
        <a:graphic>
          <a:graphicData uri="http://schemas.openxmlformats.org/drawingml/2006/table">
            <a:tbl>
              <a:tblPr rtl="1"/>
              <a:tblGrid>
                <a:gridCol w="1746396">
                  <a:extLst>
                    <a:ext uri="{9D8B030D-6E8A-4147-A177-3AD203B41FA5}">
                      <a16:colId xmlns:a16="http://schemas.microsoft.com/office/drawing/2014/main" val="1622920377"/>
                    </a:ext>
                  </a:extLst>
                </a:gridCol>
                <a:gridCol w="2627307">
                  <a:extLst>
                    <a:ext uri="{9D8B030D-6E8A-4147-A177-3AD203B41FA5}">
                      <a16:colId xmlns:a16="http://schemas.microsoft.com/office/drawing/2014/main" val="806645083"/>
                    </a:ext>
                  </a:extLst>
                </a:gridCol>
                <a:gridCol w="4101788">
                  <a:extLst>
                    <a:ext uri="{9D8B030D-6E8A-4147-A177-3AD203B41FA5}">
                      <a16:colId xmlns:a16="http://schemas.microsoft.com/office/drawing/2014/main" val="3214224121"/>
                    </a:ext>
                  </a:extLst>
                </a:gridCol>
                <a:gridCol w="1226999">
                  <a:extLst>
                    <a:ext uri="{9D8B030D-6E8A-4147-A177-3AD203B41FA5}">
                      <a16:colId xmlns:a16="http://schemas.microsoft.com/office/drawing/2014/main" val="358593479"/>
                    </a:ext>
                  </a:extLst>
                </a:gridCol>
                <a:gridCol w="1447846">
                  <a:extLst>
                    <a:ext uri="{9D8B030D-6E8A-4147-A177-3AD203B41FA5}">
                      <a16:colId xmlns:a16="http://schemas.microsoft.com/office/drawing/2014/main" val="3421894327"/>
                    </a:ext>
                  </a:extLst>
                </a:gridCol>
              </a:tblGrid>
              <a:tr h="402152">
                <a:tc>
                  <a:txBody>
                    <a:bodyPr/>
                    <a:lstStyle/>
                    <a:p>
                      <a:pPr algn="ctr" rtl="1" fontAlgn="ctr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هدف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ساز و کار حمایتی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موضوع سرمایه گذاری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عملکرد</a:t>
                      </a:r>
                      <a:b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</a:b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(میلیارد ریال)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دوره اجرا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83907"/>
                  </a:ext>
                </a:extLst>
              </a:tr>
              <a:tr h="605086">
                <a:tc rowSpan="3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افزایش </a:t>
                      </a:r>
                      <a:r>
                        <a:rPr lang="fa-IR" sz="105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جذابیت سرمایه گذاری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پرداخت یارانه صرفه‌جويي سوخت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8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(ماده 12)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یارانه پرداخت شده</a:t>
                      </a:r>
                      <a:r>
                        <a:rPr lang="fa-IR" sz="105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 بابت </a:t>
                      </a: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1475 </a:t>
                      </a: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دستگاه واگن باری 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1.795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1400-1398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12467"/>
                  </a:ext>
                </a:extLst>
              </a:tr>
              <a:tr h="463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2485" marR="2485" marT="248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مجموع کاربرگ</a:t>
                      </a:r>
                      <a:r>
                        <a:rPr lang="fa-IR" sz="105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 های صادر شده</a:t>
                      </a:r>
                      <a:endParaRPr lang="en-US" sz="105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6،585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1400-1402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89951"/>
                  </a:ext>
                </a:extLst>
              </a:tr>
              <a:tr h="755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تایید سرمایه گذاری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8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 ماده 132 قانون  معافیت مالیاتی)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صدور مجوز برای استفاده از معافیت مالیاتی برای </a:t>
                      </a: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12،503دستگاه </a:t>
                      </a: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ناوگان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275،048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1403-1398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4716"/>
                  </a:ext>
                </a:extLst>
              </a:tr>
              <a:tr h="605086"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کاهش ریسک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 تضامین دولتی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8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(ماده 67 قانون الحاق 2)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صدور تضامین دولتی برای </a:t>
                      </a: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2448</a:t>
                      </a: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دستگاه </a:t>
                      </a: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ناوگان به ارزش 27،798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23،103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1402-1395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69500"/>
                  </a:ext>
                </a:extLst>
              </a:tr>
              <a:tr h="427032">
                <a:tc rowSpan="5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تامین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 مالی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بازار سرمایه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8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(تفاهم نامه همکاری سازمان بورس و شرکت راه آهن)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ایجاد ظرفیت برای خرید  15 دستگاه لکوموتیو- البرز نیرو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1،837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90" marR="1890" marT="1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1402-1396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890" marR="1890" marT="1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73794"/>
                  </a:ext>
                </a:extLst>
              </a:tr>
              <a:tr h="411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ایجاد ظرفیت برای بازسازی 42 دستگاه واگن مسافری- ریل پرداز نوآفرین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480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90" marR="1890" marT="1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1402-1397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890" marR="1890" marT="1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84942"/>
                  </a:ext>
                </a:extLst>
              </a:tr>
              <a:tr h="470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ایجاد ظرفیت برای  خرید 230 دستگاه واگن باری- ریل پرداز سیر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800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90" marR="1890" marT="1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1402-1397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890" marR="1890" marT="1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73607"/>
                  </a:ext>
                </a:extLst>
              </a:tr>
              <a:tr h="646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سیستم بانکی: وجوه اداره شده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8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(تبصره 18 قانون بودجه سنواتی)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ایجاد ظرفیت برای تولید  974 دستگاه  ناوگان  شامل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algn="ctr" defTabSz="914400" rtl="1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 650 واگن باری – 260  واگن مسافری -24 دستگاه ریل باس- 40 دستگاه لکوموتیو 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6.955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1403-1398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52108"/>
                  </a:ext>
                </a:extLst>
              </a:tr>
              <a:tr h="840985">
                <a:tc vMerge="1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2485" marR="2485" marT="248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تبصره</a:t>
                      </a:r>
                      <a:r>
                        <a:rPr lang="fa-IR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 18 مصوب شده سال 1401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850" marR="1850" marT="185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* بازسازی 70 دستگاه واگن مسافری</a:t>
                      </a:r>
                      <a:b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</a:b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* بازسازی 12 دستگاه لکوموتیو</a:t>
                      </a:r>
                      <a:b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</a:b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* خرید 39 دستگاه 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B Zar" panose="00000400000000000000" pitchFamily="2" charset="-78"/>
                        </a:rPr>
                        <a:t>ATC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/>
                      </a:r>
                      <a:b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</a:br>
                      <a:r>
                        <a:rPr lang="fa-I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به تعداد 121 دستگاه</a:t>
                      </a:r>
                      <a:r>
                        <a:rPr lang="fa-I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/>
                      </a:r>
                      <a:br>
                        <a:rPr lang="fa-I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</a:br>
                      <a:endParaRPr lang="fa-IR" sz="11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7089" marR="7089" marT="708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12،542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1401-1403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850" marR="1850" marT="1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184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70185" y="66501"/>
            <a:ext cx="300274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عملکرد </a:t>
            </a:r>
            <a:r>
              <a:rPr lang="fa-IR" sz="2800" b="1" dirty="0" smtClean="0">
                <a:cs typeface="B Nazanin" panose="00000400000000000000" pitchFamily="2" charset="-78"/>
              </a:rPr>
              <a:t>سرمایه </a:t>
            </a:r>
            <a:r>
              <a:rPr lang="fa-IR" sz="2800" b="1" dirty="0">
                <a:cs typeface="B Nazanin" panose="00000400000000000000" pitchFamily="2" charset="-78"/>
              </a:rPr>
              <a:t>گذاری </a:t>
            </a:r>
          </a:p>
        </p:txBody>
      </p:sp>
    </p:spTree>
    <p:extLst>
      <p:ext uri="{BB962C8B-B14F-4D97-AF65-F5344CB8AC3E}">
        <p14:creationId xmlns:p14="http://schemas.microsoft.com/office/powerpoint/2010/main" val="206399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50142" y="1874859"/>
            <a:ext cx="3913056" cy="62382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fa-IR" sz="1488" i="0" dirty="0">
              <a:cs typeface="B Yek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17423"/>
              </p:ext>
            </p:extLst>
          </p:nvPr>
        </p:nvGraphicFramePr>
        <p:xfrm>
          <a:off x="653143" y="1052737"/>
          <a:ext cx="10910055" cy="5256583"/>
        </p:xfrm>
        <a:graphic>
          <a:graphicData uri="http://schemas.openxmlformats.org/drawingml/2006/table">
            <a:tbl>
              <a:tblPr rtl="1"/>
              <a:tblGrid>
                <a:gridCol w="892583">
                  <a:extLst>
                    <a:ext uri="{9D8B030D-6E8A-4147-A177-3AD203B41FA5}">
                      <a16:colId xmlns:a16="http://schemas.microsoft.com/office/drawing/2014/main" val="551058610"/>
                    </a:ext>
                  </a:extLst>
                </a:gridCol>
                <a:gridCol w="2755236">
                  <a:extLst>
                    <a:ext uri="{9D8B030D-6E8A-4147-A177-3AD203B41FA5}">
                      <a16:colId xmlns:a16="http://schemas.microsoft.com/office/drawing/2014/main" val="3884464090"/>
                    </a:ext>
                  </a:extLst>
                </a:gridCol>
                <a:gridCol w="4254120">
                  <a:extLst>
                    <a:ext uri="{9D8B030D-6E8A-4147-A177-3AD203B41FA5}">
                      <a16:colId xmlns:a16="http://schemas.microsoft.com/office/drawing/2014/main" val="859461606"/>
                    </a:ext>
                  </a:extLst>
                </a:gridCol>
                <a:gridCol w="1287001">
                  <a:extLst>
                    <a:ext uri="{9D8B030D-6E8A-4147-A177-3AD203B41FA5}">
                      <a16:colId xmlns:a16="http://schemas.microsoft.com/office/drawing/2014/main" val="523744056"/>
                    </a:ext>
                  </a:extLst>
                </a:gridCol>
                <a:gridCol w="1721115">
                  <a:extLst>
                    <a:ext uri="{9D8B030D-6E8A-4147-A177-3AD203B41FA5}">
                      <a16:colId xmlns:a16="http://schemas.microsoft.com/office/drawing/2014/main" val="3684273782"/>
                    </a:ext>
                  </a:extLst>
                </a:gridCol>
              </a:tblGrid>
              <a:tr h="406932">
                <a:tc>
                  <a:txBody>
                    <a:bodyPr/>
                    <a:lstStyle/>
                    <a:p>
                      <a:pPr algn="ctr" rtl="1" fontAlgn="ctr">
                        <a:spcAft>
                          <a:spcPts val="0"/>
                        </a:spcAft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هدف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spcAft>
                          <a:spcPts val="0"/>
                        </a:spcAft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ساز و کار حمایتی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spcAft>
                          <a:spcPts val="0"/>
                        </a:spcAft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موضوع سرمایه گذاری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عملکرد</a:t>
                      </a:r>
                      <a:b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</a:b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(میلیارد ریال)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دوره اجرا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61288"/>
                  </a:ext>
                </a:extLst>
              </a:tr>
              <a:tr h="510930">
                <a:tc rowSpan="12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تامین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 مالی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9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فاینانس خارجی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900" b="1" kern="1200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(دستورالعمل صدور مجوز فاینانس- شورای اقتصاد سال 94)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تأمین مالی 500دستگاه واگن باری مخزن دار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از شرکت یونایتد واگن روسیه (قرارداد شده)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2،752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1398-1397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57317"/>
                  </a:ext>
                </a:extLst>
              </a:tr>
              <a:tr h="399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تأمین مالی 250 دستگاه واگن باری مخزن دار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از شرکت یونایتد واگن روسیه (قرارداد نشده)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-</a:t>
                      </a:r>
                      <a:endParaRPr lang="en-US" sz="1400" b="1" i="0" u="none" strike="noStrike" kern="120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62256"/>
                  </a:ext>
                </a:extLst>
              </a:tr>
              <a:tr h="406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تأمین مالی 400 دستگاه واگن باری لبه بلند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از شرکت یونایتد واگن 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روسیه</a:t>
                      </a:r>
                      <a:r>
                        <a:rPr lang="fa-IR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تجارت کوشش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4،828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1403-1396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80278"/>
                  </a:ext>
                </a:extLst>
              </a:tr>
              <a:tr h="406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تأمین مالی 200 دستگاه واگن باری لبه بلند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از شرکت یونایتد واگن 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روسیه راه آهن حمل و نقل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2،452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39261"/>
                  </a:ext>
                </a:extLst>
              </a:tr>
              <a:tr h="343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تأمین مالی 200 دستگاه واگن باری لبه بلند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از شرکت یونایتد واگن 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روسیه فولاد ریل توس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2،452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00013"/>
                  </a:ext>
                </a:extLst>
              </a:tr>
              <a:tr h="451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9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اجاره به شرط تجهیز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9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(بند 12 ماده 15 اساسنامه)</a:t>
                      </a: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بهینه </a:t>
                      </a: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سازی سیستم سوخت رسانی راه 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آهن-فاز1</a:t>
                      </a:r>
                      <a:endParaRPr lang="fa-IR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480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1402-1394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بهینه سازی سیستم سوخت رسانی راه آهن-فاز2</a:t>
                      </a:r>
                      <a:endParaRPr lang="fa-IR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1575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fa-I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1413-1403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2007" marR="2007" marT="20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احداث پایانه لجستیکی و انبارداری(سایت ایستگاه آپرین)</a:t>
                      </a:r>
                      <a:endParaRPr lang="fa-IR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110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1401-1396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2007" marR="2007" marT="20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تجهیز استخر شهید مظلومیان 656 متر مربع</a:t>
                      </a:r>
                      <a:endParaRPr lang="fa-IR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1402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2007" marR="2007" marT="20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احداث پایانه مرکز لجستیک آپرین 20 هکتار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870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1396-1401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cs typeface="B Zar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9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مشارکت عمومی- خصوصی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  <a:p>
                      <a:pPr algn="ctr" rtl="1" fontAlgn="b">
                        <a:spcAft>
                          <a:spcPts val="0"/>
                        </a:spcAft>
                      </a:pPr>
                      <a:r>
                        <a:rPr lang="fa-IR" sz="9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(آئین نامه شورای راه و ترابری تبصره 2)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00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تامین مالی برای احداث راه آهن کرمان سیرجان(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180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fontAlgn="b" latinLnBrk="0" hangingPunct="1"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25،000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+mn-ea"/>
                          <a:cs typeface="B Zar" panose="00000400000000000000" pitchFamily="2" charset="-78"/>
                        </a:rPr>
                        <a:t>1399-1403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 Zar" panose="00000400000000000000" pitchFamily="2" charset="-78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36020"/>
                  </a:ext>
                </a:extLst>
              </a:tr>
              <a:tr h="320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>
                        <a:spcAft>
                          <a:spcPts val="0"/>
                        </a:spcAft>
                      </a:pPr>
                      <a:r>
                        <a:rPr lang="fa-IR" sz="1050" b="1" kern="1200" dirty="0">
                          <a:solidFill>
                            <a:schemeClr val="tx1"/>
                          </a:solidFill>
                          <a:effectLst/>
                          <a:latin typeface="B Zar" panose="00000400000000000000" pitchFamily="2" charset="-78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مجموع (میلیارد ریال)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Titr" panose="00000700000000000000" pitchFamily="2" charset="-78"/>
                      </a:endParaRPr>
                    </a:p>
                  </a:txBody>
                  <a:tcPr marL="1493" marR="1493" marT="1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369،684</a:t>
                      </a:r>
                    </a:p>
                  </a:txBody>
                  <a:tcPr marL="1890" marR="1890" marT="1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0481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45269" y="196334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cs typeface="B Nazanin" panose="00000400000000000000" pitchFamily="2" charset="-78"/>
              </a:rPr>
              <a:t>عملکرد سرمایه گذاری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3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146" y="1415561"/>
            <a:ext cx="10972800" cy="5073162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سیاست پنجم- </a:t>
            </a:r>
            <a:r>
              <a:rPr lang="ar-SA" dirty="0" smtClean="0">
                <a:cs typeface="B Nazanin" panose="00000400000000000000" pitchFamily="2" charset="-78"/>
              </a:rPr>
              <a:t>دستیابی‌ </a:t>
            </a:r>
            <a:r>
              <a:rPr lang="ar-SA" dirty="0">
                <a:cs typeface="B Nazanin" panose="00000400000000000000" pitchFamily="2" charset="-78"/>
              </a:rPr>
              <a:t>به‌ سهم‌ بیشتر از بازار حمل‌ و نقل‌ </a:t>
            </a:r>
            <a:r>
              <a:rPr lang="ar-SA" dirty="0" smtClean="0">
                <a:cs typeface="B Nazanin" panose="00000400000000000000" pitchFamily="2" charset="-78"/>
              </a:rPr>
              <a:t>بین‌المللی‌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4600" y="70772"/>
            <a:ext cx="7133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ctr"/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سیاست های کلی نظام در بخش حمل و نقل </a:t>
            </a:r>
            <a:b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مصوب سال 1379</a:t>
            </a:r>
            <a:endParaRPr lang="fa-IR" sz="3200" b="1" dirty="0">
              <a:solidFill>
                <a:srgbClr val="00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133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503949"/>
              </p:ext>
            </p:extLst>
          </p:nvPr>
        </p:nvGraphicFramePr>
        <p:xfrm>
          <a:off x="733425" y="1164772"/>
          <a:ext cx="10972800" cy="521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20622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حمل بار ترانزیت ریلی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786151"/>
              </p:ext>
            </p:extLst>
          </p:nvPr>
        </p:nvGraphicFramePr>
        <p:xfrm>
          <a:off x="733425" y="1164772"/>
          <a:ext cx="10972800" cy="521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20622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حمل بار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صادره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ریلی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610" y="887773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a-IR" b="1" dirty="0"/>
              <a:t>میلیون تن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8227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17122"/>
              </p:ext>
            </p:extLst>
          </p:nvPr>
        </p:nvGraphicFramePr>
        <p:xfrm>
          <a:off x="733425" y="1164772"/>
          <a:ext cx="10972800" cy="521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20622" y="354893"/>
            <a:ext cx="65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حمل بار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وارده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cs typeface="B Titr" panose="00000700000000000000" pitchFamily="2" charset="-78"/>
              </a:rPr>
              <a:t>ریلی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425" y="887773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a-IR" b="1" dirty="0"/>
              <a:t>میلیون تن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044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43263" y="2454264"/>
            <a:ext cx="10113645" cy="822960"/>
          </a:xfrm>
        </p:spPr>
        <p:txBody>
          <a:bodyPr>
            <a:normAutofit fontScale="90000"/>
          </a:bodyPr>
          <a:lstStyle/>
          <a:p>
            <a:r>
              <a:rPr lang="fa-IR" sz="7200" dirty="0">
                <a:solidFill>
                  <a:schemeClr val="tx1"/>
                </a:solidFill>
              </a:rPr>
              <a:t>با سپاس از توجه شما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362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عدم </a:t>
            </a:r>
            <a:r>
              <a:rPr lang="fa-IR" dirty="0">
                <a:solidFill>
                  <a:srgbClr val="FFFF00"/>
                </a:solidFill>
              </a:rPr>
              <a:t>تناسب اعتبارات ریالی تخصیص یافته با جهش های ارزی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629161"/>
              </p:ext>
            </p:extLst>
          </p:nvPr>
        </p:nvGraphicFramePr>
        <p:xfrm>
          <a:off x="581025" y="1134589"/>
          <a:ext cx="10972800" cy="526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788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/>
              <a:t>تکالیف انباشته در حوزه فنی و زیربنایی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2F2BBE-13C8-162E-D0E1-1BD6F4890019}"/>
              </a:ext>
            </a:extLst>
          </p:cNvPr>
          <p:cNvGraphicFramePr/>
          <p:nvPr>
            <p:extLst/>
          </p:nvPr>
        </p:nvGraphicFramePr>
        <p:xfrm>
          <a:off x="605802" y="982674"/>
          <a:ext cx="11263186" cy="571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705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/>
              <a:t>تکالیف انباشته در حوزه ناوگان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0C6BD-08FB-F602-2F2D-D36860AC4AAB}"/>
              </a:ext>
            </a:extLst>
          </p:cNvPr>
          <p:cNvSpPr txBox="1"/>
          <p:nvPr/>
        </p:nvSpPr>
        <p:spPr>
          <a:xfrm>
            <a:off x="302477" y="1148549"/>
            <a:ext cx="11507277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کمبود شدید نیروی کشش به دلیل کاهش آماده به کاری و همچنین قابلیت اطمینان لکوموتیوها ناشی از عدم تخصیص به موقع منابع مالی طرح عمرانی 039 (بهسازی ناوگان) و از طرفی افزایش قابل توجه هزینه های نگهداری و تعمیرات لکوموتیوها طی سال های اخیر به ویژه از سال 1397 تاکنون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02477" y="1948768"/>
          <a:ext cx="11585540" cy="422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 rot="16200000">
            <a:off x="-10629" y="5172076"/>
            <a:ext cx="1011974" cy="38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00" dirty="0" smtClean="0">
                <a:solidFill>
                  <a:schemeClr val="tx1"/>
                </a:solidFill>
              </a:rPr>
              <a:t>میلیارد تومان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3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/>
              <a:t>اتکالیف انباشته در حوزه ساختمانی </a:t>
            </a:r>
            <a:r>
              <a:rPr lang="fa-IR" dirty="0"/>
              <a:t>و </a:t>
            </a:r>
            <a:r>
              <a:rPr lang="fa-IR" dirty="0" smtClean="0"/>
              <a:t>ایستگاهی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92982" y="1414463"/>
          <a:ext cx="11263186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6371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52337"/>
          </a:xfrm>
          <a:prstGeom prst="rect">
            <a:avLst/>
          </a:prstGeom>
          <a:solidFill>
            <a:srgbClr val="140C4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/>
            <a:r>
              <a:rPr lang="fa-IR" sz="20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منافع اجتماعی حاصل از حمل و نقل </a:t>
            </a:r>
            <a:r>
              <a:rPr lang="fa-IR" sz="20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ریلی</a:t>
            </a:r>
            <a:endParaRPr lang="en-US" sz="2000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008014"/>
              </p:ext>
            </p:extLst>
          </p:nvPr>
        </p:nvGraphicFramePr>
        <p:xfrm>
          <a:off x="376989" y="987518"/>
          <a:ext cx="11438021" cy="375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19952" y="4892413"/>
          <a:ext cx="4419215" cy="1658004"/>
        </p:xfrm>
        <a:graphic>
          <a:graphicData uri="http://schemas.openxmlformats.org/drawingml/2006/table">
            <a:tbl>
              <a:tblPr rtl="1"/>
              <a:tblGrid>
                <a:gridCol w="36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627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منافع اجتماعی حاصل از حمل </a:t>
                      </a:r>
                      <a:r>
                        <a:rPr lang="fa-I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ونقل</a:t>
                      </a:r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 بار ریلی در سال 1398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ردیف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سنت دلار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میزان صرفه جویی در مصرف سوخت در هر تن کیلومتر حمل بار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میزان جلوگیری از تصادفات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هزینه تغییرات اقلیم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هزینه استهلاک جاده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میزان کاهش آلاینده های زیست محیطی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911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جمع  منافع اجتماعی  غیر مستقیم به ازاء هر تن کیلومترحمل ریلی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639167" y="4878631"/>
          <a:ext cx="5295900" cy="1671786"/>
        </p:xfrm>
        <a:graphic>
          <a:graphicData uri="http://schemas.openxmlformats.org/drawingml/2006/table">
            <a:tbl>
              <a:tblPr rtl="1"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309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منافع اجتماعی حاصل از حمل ونقل مسافر ریلی در سال 1398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ردیف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سنت دلار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میزان صرفه جویی در مصرف سوخت در جابجایی مسافر (نفرکیلومتر)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میزان جلوگیری از تصادفات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هزینه تغییرات اقلیم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هزینه استهلاک جاده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میزان کاهش آلاینده های زیست محیطی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211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جمع  منافع اجتماعی  غیر مستقیم به ازاء هر نفر کیلومترحمل ریلی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046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/>
              <a:t>آمار تعداد سوانح ریلی راه‌آهن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D9225-2F71-6A44-7AA9-F96443EF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12494"/>
            <a:ext cx="8530335" cy="5031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3326" y="1112494"/>
            <a:ext cx="1271588" cy="373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1716" y="1112494"/>
            <a:ext cx="3436374" cy="373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7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9999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Century Gothic"/>
        <a:ea typeface=""/>
        <a:cs typeface="B Titr"/>
      </a:majorFont>
      <a:minorFont>
        <a:latin typeface="Century Gothic"/>
        <a:ea typeface=""/>
        <a:cs typeface="B Nazani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7019</TotalTime>
  <Words>1412</Words>
  <Application>Microsoft Office PowerPoint</Application>
  <PresentationFormat>Widescreen</PresentationFormat>
  <Paragraphs>323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B Homa</vt:lpstr>
      <vt:lpstr>Times New Roman</vt:lpstr>
      <vt:lpstr>Wingdings</vt:lpstr>
      <vt:lpstr>Calibri</vt:lpstr>
      <vt:lpstr>Roboto Light</vt:lpstr>
      <vt:lpstr>B Zar</vt:lpstr>
      <vt:lpstr>Arial</vt:lpstr>
      <vt:lpstr>Century Gothic</vt:lpstr>
      <vt:lpstr>B Mitra</vt:lpstr>
      <vt:lpstr>B Titr</vt:lpstr>
      <vt:lpstr>B Yekan</vt:lpstr>
      <vt:lpstr>Aharoni</vt:lpstr>
      <vt:lpstr>B Nazanin</vt:lpstr>
      <vt:lpstr>1_Retrospect</vt:lpstr>
      <vt:lpstr>گزارش تحلیل عملکرد شرکت راه آهن در خصوص سیاست های کلی نظام در بخش حمل و نقل ابلاغی سال 1379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منافع اجتماعی حاصل از حمل و نقل ریلی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آمار 13 ساله نوسازی واگن های مسافری، خدماتی و خودکشش (دستگاه)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سپاس از توجه شما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 rai;نیکسای</dc:creator>
  <cp:lastModifiedBy>niksai.f</cp:lastModifiedBy>
  <cp:revision>893</cp:revision>
  <cp:lastPrinted>2024-12-14T04:51:52Z</cp:lastPrinted>
  <dcterms:created xsi:type="dcterms:W3CDTF">2024-07-12T10:42:40Z</dcterms:created>
  <dcterms:modified xsi:type="dcterms:W3CDTF">2025-01-12T15:57:27Z</dcterms:modified>
</cp:coreProperties>
</file>